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0" r:id="rId2"/>
  </p:sldMasterIdLst>
  <p:notesMasterIdLst>
    <p:notesMasterId r:id="rId31"/>
  </p:notesMasterIdLst>
  <p:sldIdLst>
    <p:sldId id="300" r:id="rId3"/>
    <p:sldId id="285" r:id="rId4"/>
    <p:sldId id="257" r:id="rId5"/>
    <p:sldId id="289" r:id="rId6"/>
    <p:sldId id="259" r:id="rId7"/>
    <p:sldId id="261" r:id="rId8"/>
    <p:sldId id="287" r:id="rId9"/>
    <p:sldId id="263" r:id="rId10"/>
    <p:sldId id="291" r:id="rId11"/>
    <p:sldId id="266" r:id="rId12"/>
    <p:sldId id="288" r:id="rId13"/>
    <p:sldId id="292" r:id="rId14"/>
    <p:sldId id="267" r:id="rId15"/>
    <p:sldId id="290" r:id="rId16"/>
    <p:sldId id="301" r:id="rId17"/>
    <p:sldId id="302" r:id="rId18"/>
    <p:sldId id="303" r:id="rId19"/>
    <p:sldId id="304" r:id="rId20"/>
    <p:sldId id="305" r:id="rId21"/>
    <p:sldId id="306" r:id="rId22"/>
    <p:sldId id="307" r:id="rId23"/>
    <p:sldId id="308" r:id="rId24"/>
    <p:sldId id="309" r:id="rId25"/>
    <p:sldId id="293" r:id="rId26"/>
    <p:sldId id="296" r:id="rId27"/>
    <p:sldId id="297" r:id="rId28"/>
    <p:sldId id="298" r:id="rId29"/>
    <p:sldId id="283" r:id="rId30"/>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19"/>
    <a:srgbClr val="FF9933"/>
    <a:srgbClr val="B2560A"/>
    <a:srgbClr val="009A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1" autoAdjust="0"/>
  </p:normalViewPr>
  <p:slideViewPr>
    <p:cSldViewPr>
      <p:cViewPr>
        <p:scale>
          <a:sx n="75" d="100"/>
          <a:sy n="75" d="100"/>
        </p:scale>
        <p:origin x="-1218" y="-72"/>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2"/>
          </a:xfrm>
          <a:prstGeom prst="rect">
            <a:avLst/>
          </a:prstGeom>
        </p:spPr>
        <p:txBody>
          <a:bodyPr vert="horz" lIns="91236" tIns="45618" rIns="91236" bIns="45618" rtlCol="0"/>
          <a:lstStyle>
            <a:lvl1pPr algn="l">
              <a:defRPr sz="1200"/>
            </a:lvl1pPr>
          </a:lstStyle>
          <a:p>
            <a:endParaRPr lang="it-IT"/>
          </a:p>
        </p:txBody>
      </p:sp>
      <p:sp>
        <p:nvSpPr>
          <p:cNvPr id="3" name="Segnaposto data 2"/>
          <p:cNvSpPr>
            <a:spLocks noGrp="1"/>
          </p:cNvSpPr>
          <p:nvPr>
            <p:ph type="dt" idx="1"/>
          </p:nvPr>
        </p:nvSpPr>
        <p:spPr>
          <a:xfrm>
            <a:off x="3850443" y="0"/>
            <a:ext cx="2945659" cy="496412"/>
          </a:xfrm>
          <a:prstGeom prst="rect">
            <a:avLst/>
          </a:prstGeom>
        </p:spPr>
        <p:txBody>
          <a:bodyPr vert="horz" lIns="91236" tIns="45618" rIns="91236" bIns="45618" rtlCol="0"/>
          <a:lstStyle>
            <a:lvl1pPr algn="r">
              <a:defRPr sz="1200"/>
            </a:lvl1pPr>
          </a:lstStyle>
          <a:p>
            <a:fld id="{61A614D3-B5D7-48C4-9933-C5ED58BE2E72}" type="datetimeFigureOut">
              <a:rPr lang="it-IT" smtClean="0"/>
              <a:pPr/>
              <a:t>01/10/2013</a:t>
            </a:fld>
            <a:endParaRPr lang="it-IT"/>
          </a:p>
        </p:txBody>
      </p:sp>
      <p:sp>
        <p:nvSpPr>
          <p:cNvPr id="4" name="Segnaposto immagine diapositiva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1236" tIns="45618" rIns="91236" bIns="45618" rtlCol="0" anchor="ctr"/>
          <a:lstStyle/>
          <a:p>
            <a:endParaRPr lang="it-IT"/>
          </a:p>
        </p:txBody>
      </p:sp>
      <p:sp>
        <p:nvSpPr>
          <p:cNvPr id="5" name="Segnaposto note 4"/>
          <p:cNvSpPr>
            <a:spLocks noGrp="1"/>
          </p:cNvSpPr>
          <p:nvPr>
            <p:ph type="body" sz="quarter" idx="3"/>
          </p:nvPr>
        </p:nvSpPr>
        <p:spPr>
          <a:xfrm>
            <a:off x="679768" y="4715908"/>
            <a:ext cx="5438140" cy="4467702"/>
          </a:xfrm>
          <a:prstGeom prst="rect">
            <a:avLst/>
          </a:prstGeom>
        </p:spPr>
        <p:txBody>
          <a:bodyPr vert="horz" lIns="91236" tIns="45618" rIns="91236" bIns="45618"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0091"/>
            <a:ext cx="2945659" cy="496412"/>
          </a:xfrm>
          <a:prstGeom prst="rect">
            <a:avLst/>
          </a:prstGeom>
        </p:spPr>
        <p:txBody>
          <a:bodyPr vert="horz" lIns="91236" tIns="45618" rIns="91236" bIns="45618"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6412"/>
          </a:xfrm>
          <a:prstGeom prst="rect">
            <a:avLst/>
          </a:prstGeom>
        </p:spPr>
        <p:txBody>
          <a:bodyPr vert="horz" lIns="91236" tIns="45618" rIns="91236" bIns="45618" rtlCol="0" anchor="b"/>
          <a:lstStyle>
            <a:lvl1pPr algn="r">
              <a:defRPr sz="1200"/>
            </a:lvl1pPr>
          </a:lstStyle>
          <a:p>
            <a:fld id="{EEE00A85-1A2D-4DF7-AC42-BB2DD2D86CEA}" type="slidenum">
              <a:rPr lang="it-IT" smtClean="0"/>
              <a:pPr/>
              <a:t>‹N›</a:t>
            </a:fld>
            <a:endParaRPr lang="it-IT"/>
          </a:p>
        </p:txBody>
      </p:sp>
    </p:spTree>
    <p:extLst>
      <p:ext uri="{BB962C8B-B14F-4D97-AF65-F5344CB8AC3E}">
        <p14:creationId xmlns:p14="http://schemas.microsoft.com/office/powerpoint/2010/main" val="213062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nellip.pixel-online.org/RP_national.ph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blocked::http://www.pixel-online.net/ICT4LL2012/round_table.ph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c.europa.eu/languages/european-language-label/index_en.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c.europa.eu/languages/language-teaching/contact-list-label_en.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a:t>
            </a:fld>
            <a:endParaRPr lang="it-IT"/>
          </a:p>
        </p:txBody>
      </p:sp>
    </p:spTree>
    <p:extLst>
      <p:ext uri="{BB962C8B-B14F-4D97-AF65-F5344CB8AC3E}">
        <p14:creationId xmlns:p14="http://schemas.microsoft.com/office/powerpoint/2010/main" val="220345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10</a:t>
            </a:fld>
            <a:endParaRPr lang="it-IT"/>
          </a:p>
        </p:txBody>
      </p:sp>
    </p:spTree>
    <p:extLst>
      <p:ext uri="{BB962C8B-B14F-4D97-AF65-F5344CB8AC3E}">
        <p14:creationId xmlns:p14="http://schemas.microsoft.com/office/powerpoint/2010/main" val="398481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Every</a:t>
            </a:r>
            <a:r>
              <a:rPr lang="it-IT" dirty="0" smtClean="0"/>
              <a:t> case </a:t>
            </a:r>
            <a:r>
              <a:rPr lang="it-IT" dirty="0" err="1" smtClean="0"/>
              <a:t>study</a:t>
            </a:r>
            <a:r>
              <a:rPr lang="it-IT" dirty="0" smtClean="0"/>
              <a:t> </a:t>
            </a:r>
            <a:r>
              <a:rPr lang="it-IT" dirty="0" err="1" smtClean="0"/>
              <a:t>is</a:t>
            </a:r>
            <a:r>
              <a:rPr lang="it-IT" dirty="0" smtClean="0"/>
              <a:t> </a:t>
            </a:r>
            <a:r>
              <a:rPr lang="it-IT" dirty="0" err="1" smtClean="0"/>
              <a:t>organized</a:t>
            </a:r>
            <a:r>
              <a:rPr lang="it-IT" dirty="0" smtClean="0"/>
              <a:t> </a:t>
            </a:r>
            <a:r>
              <a:rPr lang="it-IT" dirty="0" err="1" smtClean="0"/>
              <a:t>as</a:t>
            </a:r>
            <a:r>
              <a:rPr lang="it-IT" dirty="0" smtClean="0"/>
              <a:t> </a:t>
            </a:r>
            <a:r>
              <a:rPr lang="it-IT" dirty="0" err="1" smtClean="0"/>
              <a:t>follows</a:t>
            </a:r>
            <a:r>
              <a:rPr lang="it-IT" dirty="0" smtClean="0"/>
              <a:t>:</a:t>
            </a:r>
          </a:p>
          <a:p>
            <a:r>
              <a:rPr lang="en-US" dirty="0" smtClean="0"/>
              <a:t>1) Context, Objectives, Approaches and Results</a:t>
            </a:r>
          </a:p>
          <a:p>
            <a:pPr lvl="0"/>
            <a:r>
              <a:rPr lang="it-IT" dirty="0" smtClean="0"/>
              <a:t>2)  </a:t>
            </a:r>
            <a:r>
              <a:rPr lang="en-US" dirty="0" smtClean="0"/>
              <a:t>Impact of the ELL on the project</a:t>
            </a:r>
            <a:endParaRPr lang="it-IT" dirty="0" smtClean="0"/>
          </a:p>
          <a:p>
            <a:r>
              <a:rPr lang="en-US" dirty="0" smtClean="0"/>
              <a:t>3)  Quality Recommendations</a:t>
            </a:r>
            <a:endParaRPr lang="it-IT" dirty="0" smtClean="0"/>
          </a:p>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11</a:t>
            </a:fld>
            <a:endParaRPr lang="it-IT"/>
          </a:p>
        </p:txBody>
      </p:sp>
    </p:spTree>
    <p:extLst>
      <p:ext uri="{BB962C8B-B14F-4D97-AF65-F5344CB8AC3E}">
        <p14:creationId xmlns:p14="http://schemas.microsoft.com/office/powerpoint/2010/main" val="344152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en-US" dirty="0"/>
              <a:t>The projects promoters of the projects that were awarded the label and that were object of the case studies in the 18 countries involved in this report were asked to provide recommendations to future applicants for the European Language Label. </a:t>
            </a:r>
          </a:p>
          <a:p>
            <a:r>
              <a:rPr lang="en-US" dirty="0"/>
              <a:t>According to the promoters of the awarded projects, in order to develop a quality language project that can successfully apply for the European Language Label, it is necessary to:</a:t>
            </a:r>
            <a:endParaRPr lang="it-IT" dirty="0"/>
          </a:p>
          <a:p>
            <a:r>
              <a:rPr lang="en-US" dirty="0"/>
              <a:t> </a:t>
            </a:r>
            <a:endParaRPr lang="it-IT" dirty="0"/>
          </a:p>
          <a:p>
            <a:pPr lvl="0"/>
            <a:r>
              <a:rPr lang="en-US" dirty="0"/>
              <a:t>start from a direct involvement of the target group: the project can be a successful one if it addresses real needs. The final beneficiaries should be involved in the definition of the project objectives and activities so that the expected results will be consistent with their expectations. </a:t>
            </a:r>
            <a:endParaRPr lang="it-IT" dirty="0"/>
          </a:p>
          <a:p>
            <a:pPr lvl="0"/>
            <a:r>
              <a:rPr lang="en-US" dirty="0"/>
              <a:t>take into account what exists already, i.e. do not re-invent the wheel, but rather build up and further implement existing quality products and methods  for language teaching and learning (for example making reference to projects that were awarded the European Language Label).</a:t>
            </a:r>
            <a:endParaRPr lang="it-IT" dirty="0"/>
          </a:p>
          <a:p>
            <a:pPr lvl="0"/>
            <a:r>
              <a:rPr lang="en-US" dirty="0"/>
              <a:t>concentrate on the innovative aspects on what is being develop and on  how the project makes a difference for teachers and students. </a:t>
            </a:r>
            <a:endParaRPr lang="it-IT" dirty="0"/>
          </a:p>
          <a:p>
            <a:pPr lvl="0"/>
            <a:r>
              <a:rPr lang="en-US" dirty="0"/>
              <a:t>develop the language project, taking into account some of the criteria used to award the Label, for example innovation and the transferability. </a:t>
            </a:r>
            <a:endParaRPr lang="it-IT" dirty="0"/>
          </a:p>
          <a:p>
            <a:pPr lvl="0"/>
            <a:r>
              <a:rPr lang="en-US" dirty="0"/>
              <a:t>make a clear description of the product or method for the benefit of the end users, stating clearly who is the product/method addressed to, what are its objectives, what are the benefits for the users etc.</a:t>
            </a:r>
            <a:endParaRPr lang="it-IT" dirty="0"/>
          </a:p>
          <a:p>
            <a:pPr lvl="0"/>
            <a:r>
              <a:rPr lang="en-US" dirty="0"/>
              <a:t>carry out a testing and assessment of the deliverables produced and implement a corrective action that takes into account the feedback of the end users involved in the testing.</a:t>
            </a:r>
            <a:endParaRPr lang="it-IT" dirty="0"/>
          </a:p>
          <a:p>
            <a:pPr lvl="0"/>
            <a:r>
              <a:rPr lang="en-US" dirty="0"/>
              <a:t>Involve public bodies and organizations that can support the project’s sustainability.</a:t>
            </a:r>
            <a:endParaRPr lang="it-IT" dirty="0"/>
          </a:p>
          <a:p>
            <a:r>
              <a:rPr lang="en-US" dirty="0"/>
              <a:t> </a:t>
            </a:r>
            <a:endParaRPr lang="it-IT" dirty="0"/>
          </a:p>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12363"/>
            <a:r>
              <a:rPr lang="it-IT" dirty="0" smtClean="0"/>
              <a:t>4  best </a:t>
            </a:r>
            <a:r>
              <a:rPr lang="it-IT" dirty="0" err="1" smtClean="0"/>
              <a:t>practice</a:t>
            </a:r>
            <a:r>
              <a:rPr lang="it-IT" dirty="0" smtClean="0"/>
              <a:t> </a:t>
            </a:r>
            <a:r>
              <a:rPr lang="it-IT" dirty="0" err="1" smtClean="0"/>
              <a:t>project</a:t>
            </a:r>
            <a:r>
              <a:rPr lang="it-IT" dirty="0" smtClean="0"/>
              <a:t> </a:t>
            </a:r>
            <a:r>
              <a:rPr lang="it-IT" dirty="0" err="1" smtClean="0"/>
              <a:t>were</a:t>
            </a:r>
            <a:r>
              <a:rPr lang="it-IT" dirty="0" smtClean="0"/>
              <a:t> </a:t>
            </a:r>
            <a:r>
              <a:rPr lang="it-IT" dirty="0" err="1" smtClean="0"/>
              <a:t>selected</a:t>
            </a:r>
            <a:r>
              <a:rPr lang="it-IT" dirty="0" smtClean="0"/>
              <a:t> in </a:t>
            </a:r>
            <a:r>
              <a:rPr lang="it-IT" dirty="0" err="1" smtClean="0"/>
              <a:t>each</a:t>
            </a:r>
            <a:r>
              <a:rPr lang="it-IT" dirty="0" smtClean="0"/>
              <a:t> country.</a:t>
            </a:r>
          </a:p>
          <a:p>
            <a:pPr defTabSz="912363"/>
            <a:r>
              <a:rPr lang="en-US" dirty="0" smtClean="0"/>
              <a:t>The selected initiatives are </a:t>
            </a:r>
            <a:r>
              <a:rPr lang="en-US" b="1" dirty="0" smtClean="0"/>
              <a:t>benchmarks</a:t>
            </a:r>
            <a:r>
              <a:rPr lang="en-US" dirty="0" smtClean="0"/>
              <a:t> to refer to in the planning of quality language learning projects that may successfully apply for the European Language Label.</a:t>
            </a:r>
            <a:endParaRPr lang="it-IT" dirty="0" smtClean="0"/>
          </a:p>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13</a:t>
            </a:fld>
            <a:endParaRPr lang="it-IT"/>
          </a:p>
        </p:txBody>
      </p:sp>
    </p:spTree>
    <p:extLst>
      <p:ext uri="{BB962C8B-B14F-4D97-AF65-F5344CB8AC3E}">
        <p14:creationId xmlns:p14="http://schemas.microsoft.com/office/powerpoint/2010/main" val="401494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14</a:t>
            </a:fld>
            <a:endParaRPr lang="it-IT"/>
          </a:p>
        </p:txBody>
      </p:sp>
    </p:spTree>
    <p:extLst>
      <p:ext uri="{BB962C8B-B14F-4D97-AF65-F5344CB8AC3E}">
        <p14:creationId xmlns:p14="http://schemas.microsoft.com/office/powerpoint/2010/main" val="201424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15</a:t>
            </a:fld>
            <a:endParaRPr lang="it-IT"/>
          </a:p>
        </p:txBody>
      </p:sp>
    </p:spTree>
    <p:extLst>
      <p:ext uri="{BB962C8B-B14F-4D97-AF65-F5344CB8AC3E}">
        <p14:creationId xmlns:p14="http://schemas.microsoft.com/office/powerpoint/2010/main" val="2014240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16</a:t>
            </a:fld>
            <a:endParaRPr lang="it-IT"/>
          </a:p>
        </p:txBody>
      </p:sp>
    </p:spTree>
    <p:extLst>
      <p:ext uri="{BB962C8B-B14F-4D97-AF65-F5344CB8AC3E}">
        <p14:creationId xmlns:p14="http://schemas.microsoft.com/office/powerpoint/2010/main" val="2014240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Transnational Report on the Implementation of the European Language Label.  The report presents a comparative transnational analysis of how the European Language Label is organized and managed throughout Europe.  The transnational report provides quantitative and qualitative  information on the projects that were awarded the European Language Label. The report also carries out a transnational assessment of the impact of the label on the awarded projects. Recommendations and best practices are also included.</a:t>
            </a:r>
            <a:br>
              <a:rPr lang="en-US" dirty="0" smtClean="0"/>
            </a:br>
            <a:r>
              <a:rPr lang="en-US" dirty="0" smtClean="0"/>
              <a:t/>
            </a:r>
            <a:br>
              <a:rPr lang="en-US" dirty="0" smtClean="0"/>
            </a:br>
            <a:r>
              <a:rPr lang="en-US" dirty="0" smtClean="0"/>
              <a:t>The report is developed on the basis of a comparative analysis of the </a:t>
            </a:r>
            <a:r>
              <a:rPr lang="en-US" dirty="0" smtClean="0">
                <a:hlinkClick r:id="rId3"/>
              </a:rPr>
              <a:t>National Reports</a:t>
            </a:r>
            <a:r>
              <a:rPr lang="en-US" dirty="0" smtClean="0"/>
              <a:t> produced.</a:t>
            </a:r>
            <a:br>
              <a:rPr lang="en-US" dirty="0" smtClean="0"/>
            </a:br>
            <a:r>
              <a:rPr lang="en-US" dirty="0" smtClean="0"/>
              <a:t/>
            </a:r>
            <a:br>
              <a:rPr lang="en-US" dirty="0" smtClean="0"/>
            </a:br>
            <a:r>
              <a:rPr lang="en-US" dirty="0" smtClean="0"/>
              <a:t>The report is available in eight different European languages.</a:t>
            </a:r>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17</a:t>
            </a:fld>
            <a:endParaRPr lang="it-IT"/>
          </a:p>
        </p:txBody>
      </p:sp>
    </p:spTree>
    <p:extLst>
      <p:ext uri="{BB962C8B-B14F-4D97-AF65-F5344CB8AC3E}">
        <p14:creationId xmlns:p14="http://schemas.microsoft.com/office/powerpoint/2010/main" val="1828772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18</a:t>
            </a:fld>
            <a:endParaRPr lang="it-IT"/>
          </a:p>
        </p:txBody>
      </p:sp>
    </p:spTree>
    <p:extLst>
      <p:ext uri="{BB962C8B-B14F-4D97-AF65-F5344CB8AC3E}">
        <p14:creationId xmlns:p14="http://schemas.microsoft.com/office/powerpoint/2010/main" val="1828772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19</a:t>
            </a:fld>
            <a:endParaRPr lang="it-IT"/>
          </a:p>
        </p:txBody>
      </p:sp>
    </p:spTree>
    <p:extLst>
      <p:ext uri="{BB962C8B-B14F-4D97-AF65-F5344CB8AC3E}">
        <p14:creationId xmlns:p14="http://schemas.microsoft.com/office/powerpoint/2010/main" val="182877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a:t>
            </a:fld>
            <a:endParaRPr lang="it-IT"/>
          </a:p>
        </p:txBody>
      </p:sp>
    </p:spTree>
    <p:extLst>
      <p:ext uri="{BB962C8B-B14F-4D97-AF65-F5344CB8AC3E}">
        <p14:creationId xmlns:p14="http://schemas.microsoft.com/office/powerpoint/2010/main" val="593097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20</a:t>
            </a:fld>
            <a:endParaRPr lang="it-IT"/>
          </a:p>
        </p:txBody>
      </p:sp>
    </p:spTree>
    <p:extLst>
      <p:ext uri="{BB962C8B-B14F-4D97-AF65-F5344CB8AC3E}">
        <p14:creationId xmlns:p14="http://schemas.microsoft.com/office/powerpoint/2010/main" val="1828772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r>
              <a:rPr lang="en-GB" dirty="0"/>
              <a:t>the possibility to attend,  free of charge,  a round table on Quality in Language Learning and the European Language Label (please see: </a:t>
            </a:r>
            <a:r>
              <a:rPr lang="en-GB" u="sng" dirty="0">
                <a:hlinkClick r:id="rId3" tooltip="blocked::blocked::http://www.pixel-online.net/ICT4LL2012/round_table.php),&#10;blocked::http://www.pixel-online.net/ICT4LL2012/round_table.php),&#10;http://www.pixel-online.net/ICT4LL2012/round_table.php),&#10;Ctrl + clic per seguire il collegamento"/>
              </a:rPr>
              <a:t>http://www.pixel-online.net/ICT4LL2012/round_table.php),</a:t>
            </a:r>
            <a:r>
              <a:rPr lang="it-IT" dirty="0"/>
              <a:t> </a:t>
            </a:r>
          </a:p>
          <a:p>
            <a:pPr lvl="0"/>
            <a:r>
              <a:rPr lang="en-GB" dirty="0"/>
              <a:t>special discounted rate for participating in the </a:t>
            </a:r>
            <a:r>
              <a:rPr lang="en-GB" i="1" dirty="0"/>
              <a:t>ICT for Language Learning International Conference</a:t>
            </a:r>
            <a:r>
              <a:rPr lang="en-GB" dirty="0"/>
              <a:t> in 2012, 2013 and 2014 </a:t>
            </a:r>
            <a:endParaRPr lang="it-IT" dirty="0"/>
          </a:p>
          <a:p>
            <a:pPr lvl="0"/>
            <a:r>
              <a:rPr lang="en-GB" dirty="0"/>
              <a:t>participation in the national workshops on quality in language learning and the European Language Label to be organized as part of the project </a:t>
            </a:r>
            <a:endParaRPr lang="it-IT" dirty="0"/>
          </a:p>
          <a:p>
            <a:pPr lvl="0"/>
            <a:r>
              <a:rPr lang="en-GB" dirty="0"/>
              <a:t>access to the database of members of the international network so as to make contacts with European experts in the field of language learning and the European Language Label, </a:t>
            </a:r>
            <a:endParaRPr lang="it-IT" dirty="0"/>
          </a:p>
          <a:p>
            <a:pPr lvl="0"/>
            <a:r>
              <a:rPr lang="en-GB" dirty="0"/>
              <a:t>the opportunity to identify quality partnership for language teaching projects among the network members</a:t>
            </a:r>
            <a:endParaRPr lang="it-IT" dirty="0"/>
          </a:p>
          <a:p>
            <a:pPr lvl="0"/>
            <a:r>
              <a:rPr lang="en-GB" dirty="0"/>
              <a:t>the opportunity to exchange know-how and experience on quality issues in language learning and in participation in the European Language Label </a:t>
            </a:r>
            <a:endParaRPr lang="it-IT" dirty="0"/>
          </a:p>
          <a:p>
            <a:pPr lvl="0"/>
            <a:r>
              <a:rPr lang="en-GB" dirty="0"/>
              <a:t>an opportunity to contribute to the defining of quality criteria in language learning.</a:t>
            </a:r>
            <a:endParaRPr lang="it-IT" dirty="0"/>
          </a:p>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22</a:t>
            </a:fld>
            <a:endParaRPr lang="it-IT"/>
          </a:p>
        </p:txBody>
      </p:sp>
    </p:spTree>
    <p:extLst>
      <p:ext uri="{BB962C8B-B14F-4D97-AF65-F5344CB8AC3E}">
        <p14:creationId xmlns:p14="http://schemas.microsoft.com/office/powerpoint/2010/main" val="182877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23</a:t>
            </a:fld>
            <a:endParaRPr lang="it-IT"/>
          </a:p>
        </p:txBody>
      </p:sp>
    </p:spTree>
    <p:extLst>
      <p:ext uri="{BB962C8B-B14F-4D97-AF65-F5344CB8AC3E}">
        <p14:creationId xmlns:p14="http://schemas.microsoft.com/office/powerpoint/2010/main" val="1828772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24</a:t>
            </a:fld>
            <a:endParaRPr lang="it-IT"/>
          </a:p>
        </p:txBody>
      </p:sp>
    </p:spTree>
    <p:extLst>
      <p:ext uri="{BB962C8B-B14F-4D97-AF65-F5344CB8AC3E}">
        <p14:creationId xmlns:p14="http://schemas.microsoft.com/office/powerpoint/2010/main" val="3700470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1" hangingPunct="1">
              <a:buFontTx/>
              <a:buBlip>
                <a:blip r:embed="rId3"/>
              </a:buBlip>
              <a:defRPr/>
            </a:pPr>
            <a:r>
              <a:rPr lang="it-IT" dirty="0" smtClean="0">
                <a:latin typeface="Calibri" pitchFamily="34" charset="0"/>
                <a:cs typeface="Calibri" pitchFamily="34" charset="0"/>
              </a:rPr>
              <a:t>The new </a:t>
            </a:r>
            <a:r>
              <a:rPr lang="it-IT" dirty="0" err="1" smtClean="0">
                <a:latin typeface="Calibri" pitchFamily="34" charset="0"/>
                <a:cs typeface="Calibri" pitchFamily="34" charset="0"/>
              </a:rPr>
              <a:t>programme</a:t>
            </a:r>
            <a:r>
              <a:rPr lang="it-IT" dirty="0" smtClean="0">
                <a:latin typeface="Calibri" pitchFamily="34" charset="0"/>
                <a:cs typeface="Calibri" pitchFamily="34" charset="0"/>
              </a:rPr>
              <a:t> for the </a:t>
            </a:r>
            <a:r>
              <a:rPr lang="it-IT" dirty="0" err="1" smtClean="0">
                <a:latin typeface="Calibri" pitchFamily="34" charset="0"/>
                <a:cs typeface="Calibri" pitchFamily="34" charset="0"/>
              </a:rPr>
              <a:t>period</a:t>
            </a:r>
            <a:r>
              <a:rPr lang="it-IT" dirty="0" smtClean="0">
                <a:latin typeface="Calibri" pitchFamily="34" charset="0"/>
                <a:cs typeface="Calibri" pitchFamily="34" charset="0"/>
              </a:rPr>
              <a:t> 2014 – 2020</a:t>
            </a:r>
          </a:p>
          <a:p>
            <a:pPr eaLnBrk="1" hangingPunct="1">
              <a:buFontTx/>
              <a:buBlip>
                <a:blip r:embed="rId3"/>
              </a:buBlip>
              <a:defRPr/>
            </a:pPr>
            <a:r>
              <a:rPr lang="it-IT" dirty="0" smtClean="0">
                <a:latin typeface="Calibri" pitchFamily="34" charset="0"/>
                <a:cs typeface="Calibri" pitchFamily="34" charset="0"/>
              </a:rPr>
              <a:t>Erasmus+ </a:t>
            </a:r>
            <a:r>
              <a:rPr lang="it-IT" dirty="0" err="1" smtClean="0">
                <a:latin typeface="Calibri" pitchFamily="34" charset="0"/>
                <a:cs typeface="Calibri" pitchFamily="34" charset="0"/>
              </a:rPr>
              <a:t>has</a:t>
            </a:r>
            <a:r>
              <a:rPr lang="it-IT" dirty="0" smtClean="0">
                <a:latin typeface="Calibri" pitchFamily="34" charset="0"/>
                <a:cs typeface="Calibri" pitchFamily="34" charset="0"/>
              </a:rPr>
              <a:t> the </a:t>
            </a:r>
            <a:r>
              <a:rPr lang="it-IT" dirty="0" err="1" smtClean="0">
                <a:latin typeface="Calibri" pitchFamily="34" charset="0"/>
                <a:cs typeface="Calibri" pitchFamily="34" charset="0"/>
              </a:rPr>
              <a:t>same</a:t>
            </a:r>
            <a:r>
              <a:rPr lang="it-IT" dirty="0" smtClean="0">
                <a:latin typeface="Calibri" pitchFamily="34" charset="0"/>
                <a:cs typeface="Calibri" pitchFamily="34" charset="0"/>
              </a:rPr>
              <a:t> </a:t>
            </a:r>
            <a:r>
              <a:rPr lang="it-IT" dirty="0" err="1" smtClean="0">
                <a:latin typeface="Calibri" pitchFamily="34" charset="0"/>
                <a:cs typeface="Calibri" pitchFamily="34" charset="0"/>
              </a:rPr>
              <a:t>four</a:t>
            </a:r>
            <a:r>
              <a:rPr lang="it-IT" dirty="0" smtClean="0">
                <a:latin typeface="Calibri" pitchFamily="34" charset="0"/>
                <a:cs typeface="Calibri" pitchFamily="34" charset="0"/>
              </a:rPr>
              <a:t> </a:t>
            </a:r>
            <a:r>
              <a:rPr lang="it-IT" dirty="0" err="1" smtClean="0">
                <a:latin typeface="Calibri" pitchFamily="34" charset="0"/>
                <a:cs typeface="Calibri" pitchFamily="34" charset="0"/>
              </a:rPr>
              <a:t>strategic</a:t>
            </a:r>
            <a:r>
              <a:rPr lang="it-IT" dirty="0" smtClean="0">
                <a:latin typeface="Calibri" pitchFamily="34" charset="0"/>
                <a:cs typeface="Calibri" pitchFamily="34" charset="0"/>
              </a:rPr>
              <a:t> </a:t>
            </a:r>
            <a:r>
              <a:rPr lang="it-IT" dirty="0" err="1" smtClean="0">
                <a:latin typeface="Calibri" pitchFamily="34" charset="0"/>
                <a:cs typeface="Calibri" pitchFamily="34" charset="0"/>
              </a:rPr>
              <a:t>objectives</a:t>
            </a:r>
            <a:r>
              <a:rPr lang="it-IT" dirty="0" smtClean="0">
                <a:latin typeface="Calibri" pitchFamily="34" charset="0"/>
                <a:cs typeface="Calibri" pitchFamily="34" charset="0"/>
              </a:rPr>
              <a:t> </a:t>
            </a:r>
            <a:r>
              <a:rPr lang="it-IT" dirty="0" err="1" smtClean="0">
                <a:latin typeface="Calibri" pitchFamily="34" charset="0"/>
                <a:cs typeface="Calibri" pitchFamily="34" charset="0"/>
              </a:rPr>
              <a:t>as</a:t>
            </a:r>
            <a:r>
              <a:rPr lang="it-IT" dirty="0" smtClean="0">
                <a:latin typeface="Calibri" pitchFamily="34" charset="0"/>
                <a:cs typeface="Calibri" pitchFamily="34" charset="0"/>
              </a:rPr>
              <a:t> LLP (i.e. </a:t>
            </a:r>
            <a:r>
              <a:rPr lang="it-IT" dirty="0" err="1" smtClean="0">
                <a:latin typeface="Calibri" pitchFamily="34" charset="0"/>
                <a:cs typeface="Calibri" pitchFamily="34" charset="0"/>
              </a:rPr>
              <a:t>reference</a:t>
            </a:r>
            <a:r>
              <a:rPr lang="it-IT" dirty="0" smtClean="0">
                <a:latin typeface="Calibri" pitchFamily="34" charset="0"/>
                <a:cs typeface="Calibri" pitchFamily="34" charset="0"/>
              </a:rPr>
              <a:t> to Europe 2020)</a:t>
            </a:r>
          </a:p>
          <a:p>
            <a:pPr eaLnBrk="1" hangingPunct="1">
              <a:buFontTx/>
              <a:buBlip>
                <a:blip r:embed="rId3"/>
              </a:buBlip>
              <a:defRPr/>
            </a:pPr>
            <a:r>
              <a:rPr lang="it-IT" dirty="0" smtClean="0">
                <a:latin typeface="Calibri" pitchFamily="34" charset="0"/>
                <a:cs typeface="Calibri" pitchFamily="34" charset="0"/>
              </a:rPr>
              <a:t>Total budget: 16 </a:t>
            </a:r>
            <a:r>
              <a:rPr lang="it-IT" dirty="0" err="1" smtClean="0">
                <a:latin typeface="Calibri" pitchFamily="34" charset="0"/>
                <a:cs typeface="Calibri" pitchFamily="34" charset="0"/>
              </a:rPr>
              <a:t>billion</a:t>
            </a:r>
            <a:r>
              <a:rPr lang="it-IT" dirty="0" smtClean="0">
                <a:latin typeface="Calibri" pitchFamily="34" charset="0"/>
                <a:cs typeface="Calibri" pitchFamily="34" charset="0"/>
              </a:rPr>
              <a:t> euro for 7 </a:t>
            </a:r>
            <a:r>
              <a:rPr lang="it-IT" dirty="0" err="1" smtClean="0">
                <a:latin typeface="Calibri" pitchFamily="34" charset="0"/>
                <a:cs typeface="Calibri" pitchFamily="34" charset="0"/>
              </a:rPr>
              <a:t>years</a:t>
            </a:r>
            <a:endParaRPr lang="en-GB" sz="2800" b="1" dirty="0">
              <a:latin typeface="Calibri" pitchFamily="34" charset="0"/>
              <a:cs typeface="Calibri" pitchFamily="34" charset="0"/>
            </a:endParaRPr>
          </a:p>
          <a:p>
            <a:pPr eaLnBrk="1" hangingPunct="1">
              <a:defRPr/>
            </a:pPr>
            <a:endParaRPr lang="it-IT" dirty="0" smtClean="0">
              <a:latin typeface="Calibri" pitchFamily="34" charset="0"/>
              <a:cs typeface="Calibri" pitchFamily="34" charset="0"/>
            </a:endParaRPr>
          </a:p>
          <a:p>
            <a:pPr>
              <a:defRPr/>
            </a:pPr>
            <a:r>
              <a:rPr lang="en-US" dirty="0" smtClean="0"/>
              <a:t>The </a:t>
            </a:r>
            <a:r>
              <a:rPr lang="en-US" dirty="0" err="1" smtClean="0"/>
              <a:t>Programme</a:t>
            </a:r>
            <a:r>
              <a:rPr lang="en-US" dirty="0" smtClean="0"/>
              <a:t> covers the following fields:</a:t>
            </a:r>
          </a:p>
          <a:p>
            <a:pPr marL="228091" indent="-228091">
              <a:buFontTx/>
              <a:buAutoNum type="alphaLcParenBoth"/>
              <a:defRPr/>
            </a:pPr>
            <a:r>
              <a:rPr lang="en-US" dirty="0" smtClean="0"/>
              <a:t>education and training at all levels -&gt; 78% of the budget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Youth -&gt; 10% of the budget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 Sport -&gt; 2% of the budget</a:t>
            </a:r>
          </a:p>
          <a:p>
            <a:pPr>
              <a:defRPr/>
            </a:pPr>
            <a:r>
              <a:rPr lang="en-US" dirty="0" smtClean="0"/>
              <a:t/>
            </a:r>
            <a:br>
              <a:rPr lang="en-US" dirty="0" smtClean="0"/>
            </a:br>
            <a:r>
              <a:rPr lang="en-US" dirty="0" smtClean="0"/>
              <a:t>The </a:t>
            </a:r>
            <a:r>
              <a:rPr lang="en-US" dirty="0" err="1" smtClean="0"/>
              <a:t>Programme</a:t>
            </a:r>
            <a:r>
              <a:rPr lang="en-US" dirty="0" smtClean="0"/>
              <a:t> includes an international dimension aimed at supporting the Union's external</a:t>
            </a:r>
          </a:p>
          <a:p>
            <a:pPr>
              <a:defRPr/>
            </a:pPr>
            <a:r>
              <a:rPr lang="en-US" dirty="0" smtClean="0"/>
              <a:t>action, including its development objectives, through cooperation between the Union and</a:t>
            </a:r>
          </a:p>
          <a:p>
            <a:pPr>
              <a:defRPr/>
            </a:pPr>
            <a:r>
              <a:rPr lang="en-US" dirty="0" smtClean="0"/>
              <a:t>third countries.</a:t>
            </a:r>
            <a:endParaRPr lang="it-IT" dirty="0" smtClean="0"/>
          </a:p>
          <a:p>
            <a:endParaRPr lang="it-IT" dirty="0" smtClean="0"/>
          </a:p>
          <a:p>
            <a:r>
              <a:rPr lang="it-IT" dirty="0" smtClean="0">
                <a:effectLst/>
              </a:rPr>
              <a:t/>
            </a:r>
            <a:br>
              <a:rPr lang="it-IT" dirty="0" smtClean="0">
                <a:effectLst/>
              </a:rPr>
            </a:br>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2363"/>
            <a:r>
              <a:rPr lang="it-IT" kern="0" dirty="0" err="1">
                <a:latin typeface="Calibri" pitchFamily="34" charset="0"/>
                <a:ea typeface="Calibri" pitchFamily="34" charset="0"/>
                <a:cs typeface="Calibri" pitchFamily="34" charset="0"/>
              </a:rPr>
              <a:t>Role</a:t>
            </a:r>
            <a:r>
              <a:rPr lang="it-IT" kern="0" dirty="0">
                <a:latin typeface="Calibri" pitchFamily="34" charset="0"/>
                <a:ea typeface="Calibri" pitchFamily="34" charset="0"/>
                <a:cs typeface="Calibri" pitchFamily="34" charset="0"/>
              </a:rPr>
              <a:t>: coordinator or partner in </a:t>
            </a:r>
            <a:r>
              <a:rPr lang="it-IT" kern="0" dirty="0" err="1">
                <a:latin typeface="Calibri" pitchFamily="34" charset="0"/>
                <a:ea typeface="Calibri" pitchFamily="34" charset="0"/>
                <a:cs typeface="Calibri" pitchFamily="34" charset="0"/>
              </a:rPr>
              <a:t>charge</a:t>
            </a:r>
            <a:r>
              <a:rPr lang="it-IT" kern="0" dirty="0">
                <a:latin typeface="Calibri" pitchFamily="34" charset="0"/>
                <a:ea typeface="Calibri" pitchFamily="34" charset="0"/>
                <a:cs typeface="Calibri" pitchFamily="34" charset="0"/>
              </a:rPr>
              <a:t> of management, </a:t>
            </a:r>
            <a:r>
              <a:rPr lang="it-IT" kern="0" dirty="0" err="1">
                <a:latin typeface="Calibri" pitchFamily="34" charset="0"/>
                <a:ea typeface="Calibri" pitchFamily="34" charset="0"/>
                <a:cs typeface="Calibri" pitchFamily="34" charset="0"/>
              </a:rPr>
              <a:t>quality</a:t>
            </a:r>
            <a:r>
              <a:rPr lang="it-IT" kern="0" dirty="0">
                <a:latin typeface="Calibri" pitchFamily="34" charset="0"/>
                <a:ea typeface="Calibri" pitchFamily="34" charset="0"/>
                <a:cs typeface="Calibri" pitchFamily="34" charset="0"/>
              </a:rPr>
              <a:t> </a:t>
            </a:r>
            <a:r>
              <a:rPr lang="it-IT" kern="0" dirty="0" err="1">
                <a:latin typeface="Calibri" pitchFamily="34" charset="0"/>
                <a:ea typeface="Calibri" pitchFamily="34" charset="0"/>
                <a:cs typeface="Calibri" pitchFamily="34" charset="0"/>
              </a:rPr>
              <a:t>issues</a:t>
            </a:r>
            <a:r>
              <a:rPr lang="it-IT" kern="0" dirty="0">
                <a:latin typeface="Calibri" pitchFamily="34" charset="0"/>
                <a:ea typeface="Calibri" pitchFamily="34" charset="0"/>
                <a:cs typeface="Calibri" pitchFamily="34" charset="0"/>
              </a:rPr>
              <a:t>, </a:t>
            </a:r>
            <a:r>
              <a:rPr lang="it-IT" kern="0" dirty="0" err="1">
                <a:latin typeface="Calibri" pitchFamily="34" charset="0"/>
                <a:ea typeface="Calibri" pitchFamily="34" charset="0"/>
                <a:cs typeface="Calibri" pitchFamily="34" charset="0"/>
              </a:rPr>
              <a:t>evaluation</a:t>
            </a:r>
            <a:r>
              <a:rPr lang="it-IT" kern="0" dirty="0">
                <a:latin typeface="Calibri" pitchFamily="34" charset="0"/>
                <a:ea typeface="Calibri" pitchFamily="34" charset="0"/>
                <a:cs typeface="Calibri" pitchFamily="34" charset="0"/>
              </a:rPr>
              <a:t>.</a:t>
            </a:r>
          </a:p>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28</a:t>
            </a:fld>
            <a:endParaRPr lang="it-IT"/>
          </a:p>
        </p:txBody>
      </p:sp>
    </p:spTree>
    <p:extLst>
      <p:ext uri="{BB962C8B-B14F-4D97-AF65-F5344CB8AC3E}">
        <p14:creationId xmlns:p14="http://schemas.microsoft.com/office/powerpoint/2010/main" val="297409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en-US" sz="800" dirty="0"/>
              <a:t>The European Language Label is an </a:t>
            </a:r>
            <a:r>
              <a:rPr lang="en-US" sz="800" b="1" dirty="0"/>
              <a:t>award for quality initiatives in the field of language teaching and learning</a:t>
            </a:r>
            <a:r>
              <a:rPr lang="en-US" sz="800" dirty="0"/>
              <a:t>.</a:t>
            </a:r>
            <a:br>
              <a:rPr lang="en-US" sz="800" dirty="0"/>
            </a:br>
            <a:r>
              <a:rPr lang="en-US" sz="800" dirty="0"/>
              <a:t>Every year, the European Language Label is awarded to the </a:t>
            </a:r>
            <a:r>
              <a:rPr lang="en-US" sz="800" b="1" dirty="0"/>
              <a:t>most innovative language learning initiatives in each European country</a:t>
            </a:r>
            <a:r>
              <a:rPr lang="en-US" sz="800" dirty="0"/>
              <a:t/>
            </a:r>
            <a:br>
              <a:rPr lang="en-US" sz="800" dirty="0"/>
            </a:br>
            <a:r>
              <a:rPr lang="en-US" sz="800" dirty="0"/>
              <a:t>The European Language Label is </a:t>
            </a:r>
            <a:r>
              <a:rPr lang="en-US" sz="800" b="1" dirty="0"/>
              <a:t>co-</a:t>
            </a:r>
            <a:r>
              <a:rPr lang="en-US" sz="800" b="1" dirty="0" err="1"/>
              <a:t>ordinated</a:t>
            </a:r>
            <a:r>
              <a:rPr lang="en-US" sz="800" b="1" dirty="0"/>
              <a:t> by the </a:t>
            </a:r>
            <a:r>
              <a:rPr lang="en-US" sz="800" b="1" dirty="0">
                <a:hlinkClick r:id="rId3"/>
              </a:rPr>
              <a:t>European Commission</a:t>
            </a:r>
            <a:r>
              <a:rPr lang="en-US" sz="800" b="1" dirty="0"/>
              <a:t>, but managed by </a:t>
            </a:r>
            <a:r>
              <a:rPr lang="en-US" sz="800" b="1" dirty="0">
                <a:hlinkClick r:id="rId4"/>
              </a:rPr>
              <a:t>National Agencies</a:t>
            </a:r>
            <a:r>
              <a:rPr lang="en-US" sz="800" b="1" dirty="0"/>
              <a:t> </a:t>
            </a:r>
            <a:r>
              <a:rPr lang="en-US" sz="800" dirty="0"/>
              <a:t>appointed in each Member States.</a:t>
            </a:r>
          </a:p>
          <a:p>
            <a:r>
              <a:rPr lang="en-US" sz="800" dirty="0"/>
              <a:t>We will see in a few slides the awarding criteria established at European level</a:t>
            </a:r>
            <a:br>
              <a:rPr lang="en-US" sz="800" dirty="0"/>
            </a:br>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baseline="0" dirty="0" err="1" smtClean="0"/>
              <a:t>Quality</a:t>
            </a:r>
            <a:r>
              <a:rPr lang="it-IT" baseline="0" dirty="0" smtClean="0"/>
              <a:t> </a:t>
            </a:r>
            <a:r>
              <a:rPr lang="it-IT" baseline="0" dirty="0" err="1" smtClean="0"/>
              <a:t>project</a:t>
            </a:r>
            <a:r>
              <a:rPr lang="it-IT" baseline="0" dirty="0" smtClean="0"/>
              <a:t> in </a:t>
            </a:r>
            <a:r>
              <a:rPr lang="it-IT" baseline="0" dirty="0" err="1" smtClean="0"/>
              <a:t>terms</a:t>
            </a:r>
            <a:r>
              <a:rPr lang="it-IT" baseline="0" dirty="0" smtClean="0"/>
              <a:t> of </a:t>
            </a:r>
            <a:endParaRPr lang="it-IT" sz="2400" dirty="0"/>
          </a:p>
          <a:p>
            <a:pPr marL="629530" lvl="1" indent="-273709" algn="just">
              <a:buClr>
                <a:schemeClr val="tx1"/>
              </a:buClr>
              <a:defRPr/>
            </a:pPr>
            <a:r>
              <a:rPr lang="it-IT" sz="2400" dirty="0"/>
              <a:t>		</a:t>
            </a:r>
            <a:r>
              <a:rPr lang="it-IT" dirty="0" smtClean="0"/>
              <a:t>- </a:t>
            </a:r>
            <a:r>
              <a:rPr lang="it-IT" dirty="0" err="1" smtClean="0"/>
              <a:t>being</a:t>
            </a:r>
            <a:r>
              <a:rPr lang="it-IT" dirty="0" smtClean="0"/>
              <a:t> </a:t>
            </a:r>
            <a:r>
              <a:rPr lang="it-IT" dirty="0" err="1" smtClean="0"/>
              <a:t>consistent</a:t>
            </a:r>
            <a:r>
              <a:rPr lang="it-IT" dirty="0" smtClean="0"/>
              <a:t> with the </a:t>
            </a:r>
            <a:r>
              <a:rPr lang="it-IT" b="1" dirty="0" err="1" smtClean="0"/>
              <a:t>needs</a:t>
            </a:r>
            <a:r>
              <a:rPr lang="it-IT" b="1" dirty="0" smtClean="0"/>
              <a:t> of end </a:t>
            </a:r>
            <a:r>
              <a:rPr lang="it-IT" b="1" dirty="0" err="1" smtClean="0"/>
              <a:t>users</a:t>
            </a:r>
            <a:endParaRPr lang="it-IT" b="1" dirty="0" smtClean="0"/>
          </a:p>
          <a:p>
            <a:pPr marL="629530" lvl="1" indent="-273709" algn="just">
              <a:buClr>
                <a:schemeClr val="tx1"/>
              </a:buClr>
              <a:defRPr/>
            </a:pPr>
            <a:r>
              <a:rPr lang="it-IT" dirty="0" smtClean="0"/>
              <a:t>		- </a:t>
            </a:r>
            <a:r>
              <a:rPr lang="it-IT" dirty="0" err="1" smtClean="0"/>
              <a:t>Fostering</a:t>
            </a:r>
            <a:r>
              <a:rPr lang="it-IT" dirty="0" smtClean="0"/>
              <a:t> </a:t>
            </a:r>
            <a:r>
              <a:rPr lang="it-IT" b="1" dirty="0" err="1" smtClean="0"/>
              <a:t>students</a:t>
            </a:r>
            <a:r>
              <a:rPr lang="it-IT" b="1" dirty="0" smtClean="0"/>
              <a:t> </a:t>
            </a:r>
            <a:r>
              <a:rPr lang="it-IT" b="1" dirty="0" err="1" smtClean="0"/>
              <a:t>motivation</a:t>
            </a:r>
            <a:endParaRPr lang="it-IT" b="1" dirty="0" smtClean="0"/>
          </a:p>
          <a:p>
            <a:pPr marL="629530" lvl="1" indent="-273709" algn="just">
              <a:buClr>
                <a:schemeClr val="tx1"/>
              </a:buClr>
              <a:defRPr/>
            </a:pPr>
            <a:r>
              <a:rPr lang="it-IT" dirty="0" smtClean="0"/>
              <a:t>		- in </a:t>
            </a:r>
            <a:r>
              <a:rPr lang="it-IT" dirty="0" err="1" smtClean="0"/>
              <a:t>terms</a:t>
            </a:r>
            <a:r>
              <a:rPr lang="it-IT" dirty="0" smtClean="0"/>
              <a:t> of </a:t>
            </a:r>
            <a:r>
              <a:rPr lang="it-IT" b="1" dirty="0" err="1" smtClean="0"/>
              <a:t>Innovation</a:t>
            </a:r>
            <a:r>
              <a:rPr lang="it-IT" b="1" dirty="0" smtClean="0"/>
              <a:t> and </a:t>
            </a:r>
            <a:r>
              <a:rPr lang="it-IT" b="1" dirty="0" err="1" smtClean="0"/>
              <a:t>creativity</a:t>
            </a:r>
            <a:endParaRPr lang="it-IT" b="1" dirty="0" smtClean="0"/>
          </a:p>
          <a:p>
            <a:pPr marL="629530" lvl="1" indent="-273709" algn="just">
              <a:buClr>
                <a:schemeClr val="tx1"/>
              </a:buClr>
              <a:defRPr/>
            </a:pPr>
            <a:r>
              <a:rPr lang="it-IT" dirty="0" smtClean="0"/>
              <a:t>		- </a:t>
            </a:r>
            <a:r>
              <a:rPr lang="it-IT" b="0" dirty="0" err="1" smtClean="0"/>
              <a:t>being</a:t>
            </a:r>
            <a:r>
              <a:rPr lang="it-IT" b="0" dirty="0" smtClean="0"/>
              <a:t> </a:t>
            </a:r>
            <a:r>
              <a:rPr lang="it-IT" b="0" dirty="0" err="1" smtClean="0"/>
              <a:t>based</a:t>
            </a:r>
            <a:r>
              <a:rPr lang="it-IT" b="0" dirty="0" smtClean="0"/>
              <a:t> on</a:t>
            </a:r>
            <a:r>
              <a:rPr lang="it-IT" b="0" baseline="0" dirty="0" smtClean="0"/>
              <a:t> a </a:t>
            </a:r>
            <a:r>
              <a:rPr lang="it-IT" b="1" baseline="0" dirty="0" err="1" smtClean="0"/>
              <a:t>transnational</a:t>
            </a:r>
            <a:r>
              <a:rPr lang="it-IT" b="1" baseline="0" dirty="0" smtClean="0"/>
              <a:t> </a:t>
            </a:r>
            <a:r>
              <a:rPr lang="it-IT" b="1" baseline="0" dirty="0" err="1" smtClean="0"/>
              <a:t>approach</a:t>
            </a:r>
            <a:endParaRPr lang="it-IT" b="1" dirty="0" smtClean="0"/>
          </a:p>
          <a:p>
            <a:pPr marL="629530" lvl="1" indent="-273709" algn="just">
              <a:buClr>
                <a:schemeClr val="tx1"/>
              </a:buClr>
              <a:defRPr/>
            </a:pPr>
            <a:r>
              <a:rPr lang="it-IT" dirty="0" smtClean="0"/>
              <a:t>		- </a:t>
            </a:r>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5</a:t>
            </a:fld>
            <a:endParaRPr lang="it-IT"/>
          </a:p>
        </p:txBody>
      </p:sp>
    </p:spTree>
    <p:extLst>
      <p:ext uri="{BB962C8B-B14F-4D97-AF65-F5344CB8AC3E}">
        <p14:creationId xmlns:p14="http://schemas.microsoft.com/office/powerpoint/2010/main" val="302299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6</a:t>
            </a:fld>
            <a:endParaRPr lang="it-IT"/>
          </a:p>
        </p:txBody>
      </p:sp>
    </p:spTree>
    <p:extLst>
      <p:ext uri="{BB962C8B-B14F-4D97-AF65-F5344CB8AC3E}">
        <p14:creationId xmlns:p14="http://schemas.microsoft.com/office/powerpoint/2010/main" val="345773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EE00A85-1A2D-4DF7-AC42-BB2DD2D86CEA}" type="slidenum">
              <a:rPr lang="it-IT" smtClean="0"/>
              <a:pPr/>
              <a:t>7</a:t>
            </a:fld>
            <a:endParaRPr lang="it-IT"/>
          </a:p>
        </p:txBody>
      </p:sp>
    </p:spTree>
    <p:extLst>
      <p:ext uri="{BB962C8B-B14F-4D97-AF65-F5344CB8AC3E}">
        <p14:creationId xmlns:p14="http://schemas.microsoft.com/office/powerpoint/2010/main" val="357919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TELL: </a:t>
            </a:r>
            <a:r>
              <a:rPr lang="it-IT" dirty="0" err="1" smtClean="0"/>
              <a:t>Technically</a:t>
            </a:r>
            <a:r>
              <a:rPr lang="it-IT" baseline="0" dirty="0" smtClean="0"/>
              <a:t> </a:t>
            </a:r>
            <a:r>
              <a:rPr lang="it-IT" baseline="0" dirty="0" err="1" smtClean="0"/>
              <a:t>enhanced</a:t>
            </a:r>
            <a:r>
              <a:rPr lang="it-IT" baseline="0" dirty="0" smtClean="0"/>
              <a:t> </a:t>
            </a:r>
            <a:r>
              <a:rPr lang="it-IT" baseline="0" dirty="0" err="1" smtClean="0"/>
              <a:t>language</a:t>
            </a:r>
            <a:r>
              <a:rPr lang="it-IT" baseline="0" dirty="0" smtClean="0"/>
              <a:t> </a:t>
            </a:r>
            <a:r>
              <a:rPr lang="it-IT" baseline="0" dirty="0" err="1" smtClean="0"/>
              <a:t>learning</a:t>
            </a:r>
            <a:endParaRPr lang="it-IT" baseline="0" dirty="0" smtClean="0"/>
          </a:p>
          <a:p>
            <a:r>
              <a:rPr lang="it-IT" baseline="0" dirty="0" smtClean="0"/>
              <a:t>VOLL: </a:t>
            </a:r>
            <a:r>
              <a:rPr lang="it-IT" baseline="0" dirty="0" err="1" smtClean="0"/>
              <a:t>Vocationally</a:t>
            </a:r>
            <a:r>
              <a:rPr lang="it-IT" baseline="0" dirty="0" smtClean="0"/>
              <a:t> </a:t>
            </a:r>
            <a:r>
              <a:rPr lang="it-IT" baseline="0" dirty="0" err="1" smtClean="0"/>
              <a:t>Oriented</a:t>
            </a:r>
            <a:r>
              <a:rPr lang="it-IT" baseline="0" dirty="0" smtClean="0"/>
              <a:t> Language Learning</a:t>
            </a:r>
          </a:p>
          <a:p>
            <a:r>
              <a:rPr lang="en-US" dirty="0"/>
              <a:t>The most recent key documents on language learning are: </a:t>
            </a:r>
            <a:r>
              <a:rPr lang="en-US" i="1" dirty="0"/>
              <a:t>The Council’s Conclusions on Language Competences to Enhance Mobility</a:t>
            </a:r>
            <a:r>
              <a:rPr lang="en-US" dirty="0"/>
              <a:t> (2011), </a:t>
            </a:r>
            <a:r>
              <a:rPr lang="en-US" i="1" dirty="0"/>
              <a:t>Strategic framework for cooperation on education and training</a:t>
            </a:r>
            <a:r>
              <a:rPr lang="en-US" dirty="0"/>
              <a:t> (2009), </a:t>
            </a:r>
            <a:r>
              <a:rPr lang="en-US" i="1" dirty="0"/>
              <a:t>EU strategy for multilingualism</a:t>
            </a:r>
            <a:r>
              <a:rPr lang="en-US" dirty="0"/>
              <a:t> (2008), </a:t>
            </a:r>
            <a:r>
              <a:rPr lang="en-US" i="1" dirty="0"/>
              <a:t>Multilingualism: an asset for Europe and a shared commitment</a:t>
            </a:r>
            <a:r>
              <a:rPr lang="en-US" dirty="0"/>
              <a:t> (2008), </a:t>
            </a:r>
            <a:r>
              <a:rPr lang="en-US" i="1" dirty="0"/>
              <a:t>Inventory of EU actions in the field of multilingualism</a:t>
            </a:r>
            <a:r>
              <a:rPr lang="en-US" dirty="0"/>
              <a:t>(2008), </a:t>
            </a:r>
            <a:r>
              <a:rPr lang="en-US" i="1" dirty="0"/>
              <a:t>Online consultation on multilingualism</a:t>
            </a:r>
            <a:r>
              <a:rPr lang="en-US" dirty="0"/>
              <a:t> (2007), </a:t>
            </a:r>
            <a:r>
              <a:rPr lang="en-US" i="1" dirty="0"/>
              <a:t>New framework strategy for multilingualism</a:t>
            </a:r>
            <a:r>
              <a:rPr lang="en-US" dirty="0"/>
              <a:t>(2005). </a:t>
            </a:r>
            <a:endParaRPr lang="it-IT" dirty="0" smtClean="0"/>
          </a:p>
          <a:p>
            <a:pPr marL="629530" lvl="1" indent="-273709" algn="just">
              <a:buClr>
                <a:schemeClr val="tx1"/>
              </a:buClr>
              <a:defRPr/>
            </a:pPr>
            <a:r>
              <a:rPr lang="it-IT" dirty="0" smtClean="0"/>
              <a:t>The </a:t>
            </a:r>
            <a:r>
              <a:rPr lang="it-IT" dirty="0" err="1" smtClean="0"/>
              <a:t>selected</a:t>
            </a:r>
            <a:r>
              <a:rPr lang="it-IT" dirty="0" smtClean="0"/>
              <a:t> </a:t>
            </a:r>
            <a:r>
              <a:rPr lang="it-IT" dirty="0" err="1" smtClean="0"/>
              <a:t>projects</a:t>
            </a:r>
            <a:r>
              <a:rPr lang="it-IT" dirty="0" smtClean="0"/>
              <a:t> are </a:t>
            </a:r>
            <a:r>
              <a:rPr lang="it-IT" dirty="0" err="1" smtClean="0"/>
              <a:t>also</a:t>
            </a:r>
            <a:r>
              <a:rPr lang="it-IT" dirty="0" smtClean="0"/>
              <a:t> in line with </a:t>
            </a:r>
            <a:r>
              <a:rPr lang="it-IT" sz="2400" dirty="0">
                <a:solidFill>
                  <a:srgbClr val="000000"/>
                </a:solidFill>
                <a:ea typeface="SimSun" pitchFamily="2" charset="-122"/>
              </a:rPr>
              <a:t>the</a:t>
            </a:r>
            <a:r>
              <a:rPr lang="it-IT" sz="2400" dirty="0">
                <a:solidFill>
                  <a:srgbClr val="000000"/>
                </a:solidFill>
                <a:ea typeface="SimSun" pitchFamily="2" charset="-122"/>
                <a:cs typeface="Calibri" pitchFamily="34" charset="0"/>
              </a:rPr>
              <a:t> </a:t>
            </a:r>
            <a:r>
              <a:rPr lang="it-IT" sz="2400" dirty="0" err="1"/>
              <a:t>European</a:t>
            </a:r>
            <a:r>
              <a:rPr lang="it-IT" sz="2400" dirty="0"/>
              <a:t> </a:t>
            </a:r>
            <a:r>
              <a:rPr lang="it-IT" sz="2400" dirty="0" err="1"/>
              <a:t>criteria</a:t>
            </a:r>
            <a:r>
              <a:rPr lang="it-IT" sz="2400" dirty="0"/>
              <a:t> to award the ELL</a:t>
            </a:r>
          </a:p>
          <a:p>
            <a:pPr marL="629530" lvl="1" indent="-273709" algn="just">
              <a:buClr>
                <a:schemeClr val="tx1"/>
              </a:buClr>
              <a:defRPr/>
            </a:pPr>
            <a:r>
              <a:rPr lang="it-IT" sz="2400" dirty="0"/>
              <a:t>		</a:t>
            </a:r>
            <a:r>
              <a:rPr lang="it-IT" dirty="0" smtClean="0"/>
              <a:t>- </a:t>
            </a:r>
            <a:r>
              <a:rPr lang="it-IT" dirty="0" err="1" smtClean="0"/>
              <a:t>Consistency</a:t>
            </a:r>
            <a:r>
              <a:rPr lang="it-IT" dirty="0" smtClean="0"/>
              <a:t> with the </a:t>
            </a:r>
            <a:r>
              <a:rPr lang="it-IT" b="1" dirty="0" err="1" smtClean="0"/>
              <a:t>needs</a:t>
            </a:r>
            <a:r>
              <a:rPr lang="it-IT" b="1" dirty="0" smtClean="0"/>
              <a:t> of end </a:t>
            </a:r>
            <a:r>
              <a:rPr lang="it-IT" b="1" dirty="0" err="1" smtClean="0"/>
              <a:t>users</a:t>
            </a:r>
            <a:endParaRPr lang="it-IT" b="1" dirty="0" smtClean="0"/>
          </a:p>
          <a:p>
            <a:pPr marL="629530" lvl="1" indent="-273709" algn="just">
              <a:buClr>
                <a:schemeClr val="tx1"/>
              </a:buClr>
              <a:defRPr/>
            </a:pPr>
            <a:r>
              <a:rPr lang="it-IT" dirty="0" smtClean="0"/>
              <a:t>		- </a:t>
            </a:r>
            <a:r>
              <a:rPr lang="it-IT" b="1" dirty="0" err="1" smtClean="0"/>
              <a:t>Added</a:t>
            </a:r>
            <a:r>
              <a:rPr lang="it-IT" b="1" dirty="0" smtClean="0"/>
              <a:t> </a:t>
            </a:r>
            <a:r>
              <a:rPr lang="it-IT" b="1" dirty="0" err="1" smtClean="0"/>
              <a:t>value</a:t>
            </a:r>
            <a:r>
              <a:rPr lang="it-IT" b="1" dirty="0" smtClean="0"/>
              <a:t> </a:t>
            </a:r>
            <a:r>
              <a:rPr lang="it-IT" dirty="0" smtClean="0"/>
              <a:t>in </a:t>
            </a:r>
            <a:r>
              <a:rPr lang="it-IT" dirty="0" err="1" smtClean="0"/>
              <a:t>terms</a:t>
            </a:r>
            <a:r>
              <a:rPr lang="it-IT" dirty="0" smtClean="0"/>
              <a:t> of </a:t>
            </a:r>
            <a:r>
              <a:rPr lang="it-IT" dirty="0" err="1" smtClean="0"/>
              <a:t>quality</a:t>
            </a:r>
            <a:r>
              <a:rPr lang="it-IT" dirty="0" smtClean="0"/>
              <a:t> and </a:t>
            </a:r>
            <a:r>
              <a:rPr lang="it-IT" dirty="0" err="1" smtClean="0"/>
              <a:t>quantity</a:t>
            </a:r>
            <a:endParaRPr lang="it-IT" dirty="0" smtClean="0"/>
          </a:p>
          <a:p>
            <a:pPr marL="629530" lvl="1" indent="-273709" algn="just">
              <a:buClr>
                <a:schemeClr val="tx1"/>
              </a:buClr>
              <a:defRPr/>
            </a:pPr>
            <a:r>
              <a:rPr lang="it-IT" dirty="0" smtClean="0"/>
              <a:t>		- </a:t>
            </a:r>
            <a:r>
              <a:rPr lang="it-IT" dirty="0" err="1" smtClean="0"/>
              <a:t>Fostering</a:t>
            </a:r>
            <a:r>
              <a:rPr lang="it-IT" dirty="0" smtClean="0"/>
              <a:t> </a:t>
            </a:r>
            <a:r>
              <a:rPr lang="it-IT" b="1" dirty="0" err="1" smtClean="0"/>
              <a:t>students</a:t>
            </a:r>
            <a:r>
              <a:rPr lang="it-IT" b="1" dirty="0" smtClean="0"/>
              <a:t> </a:t>
            </a:r>
            <a:r>
              <a:rPr lang="it-IT" b="1" dirty="0" err="1" smtClean="0"/>
              <a:t>motivation</a:t>
            </a:r>
            <a:endParaRPr lang="it-IT" b="1" dirty="0" smtClean="0"/>
          </a:p>
          <a:p>
            <a:pPr marL="629530" lvl="1" indent="-273709" algn="just">
              <a:buClr>
                <a:schemeClr val="tx1"/>
              </a:buClr>
              <a:defRPr/>
            </a:pPr>
            <a:r>
              <a:rPr lang="it-IT" dirty="0" smtClean="0"/>
              <a:t>		- </a:t>
            </a:r>
            <a:r>
              <a:rPr lang="it-IT" b="1" dirty="0" err="1" smtClean="0"/>
              <a:t>Innovation</a:t>
            </a:r>
            <a:r>
              <a:rPr lang="it-IT" b="1" dirty="0" smtClean="0"/>
              <a:t> and </a:t>
            </a:r>
            <a:r>
              <a:rPr lang="it-IT" b="1" dirty="0" err="1" smtClean="0"/>
              <a:t>creativity</a:t>
            </a:r>
            <a:endParaRPr lang="it-IT" b="1" dirty="0" smtClean="0"/>
          </a:p>
          <a:p>
            <a:pPr marL="629530" lvl="1" indent="-273709" algn="just">
              <a:buClr>
                <a:schemeClr val="tx1"/>
              </a:buClr>
              <a:defRPr/>
            </a:pPr>
            <a:r>
              <a:rPr lang="it-IT" dirty="0" smtClean="0"/>
              <a:t>		- </a:t>
            </a:r>
            <a:r>
              <a:rPr lang="it-IT" b="1" dirty="0" err="1" smtClean="0"/>
              <a:t>European</a:t>
            </a:r>
            <a:r>
              <a:rPr lang="it-IT" b="1" dirty="0" smtClean="0"/>
              <a:t> </a:t>
            </a:r>
            <a:r>
              <a:rPr lang="it-IT" b="1" dirty="0" err="1" smtClean="0"/>
              <a:t>dimension</a:t>
            </a:r>
            <a:endParaRPr lang="it-IT" b="1" dirty="0" smtClean="0"/>
          </a:p>
          <a:p>
            <a:pPr marL="629530" lvl="1" indent="-273709" algn="just">
              <a:buClr>
                <a:schemeClr val="tx1"/>
              </a:buClr>
              <a:defRPr/>
            </a:pPr>
            <a:r>
              <a:rPr lang="it-IT" dirty="0" smtClean="0"/>
              <a:t>		- </a:t>
            </a:r>
            <a:r>
              <a:rPr lang="it-IT" b="1" dirty="0" err="1" smtClean="0"/>
              <a:t>Transferability</a:t>
            </a:r>
            <a:endParaRPr lang="it-IT" b="1" dirty="0" smtClean="0"/>
          </a:p>
          <a:p>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8</a:t>
            </a:fld>
            <a:endParaRPr lang="it-IT"/>
          </a:p>
        </p:txBody>
      </p:sp>
    </p:spTree>
    <p:extLst>
      <p:ext uri="{BB962C8B-B14F-4D97-AF65-F5344CB8AC3E}">
        <p14:creationId xmlns:p14="http://schemas.microsoft.com/office/powerpoint/2010/main" val="374436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It</a:t>
            </a:r>
            <a:r>
              <a:rPr lang="it-IT" dirty="0" smtClean="0"/>
              <a:t> </a:t>
            </a:r>
            <a:r>
              <a:rPr lang="it-IT" dirty="0" err="1" smtClean="0"/>
              <a:t>is</a:t>
            </a:r>
            <a:r>
              <a:rPr lang="it-IT" dirty="0" smtClean="0"/>
              <a:t> </a:t>
            </a:r>
            <a:r>
              <a:rPr lang="it-IT" dirty="0" err="1" smtClean="0"/>
              <a:t>possible</a:t>
            </a:r>
            <a:r>
              <a:rPr lang="it-IT" baseline="0" dirty="0" smtClean="0"/>
              <a:t> to </a:t>
            </a:r>
            <a:r>
              <a:rPr lang="it-IT" baseline="0" dirty="0" err="1" smtClean="0"/>
              <a:t>carry</a:t>
            </a:r>
            <a:r>
              <a:rPr lang="it-IT" baseline="0" dirty="0" smtClean="0"/>
              <a:t> out a </a:t>
            </a:r>
            <a:r>
              <a:rPr lang="it-IT" baseline="0" dirty="0" err="1" smtClean="0"/>
              <a:t>search</a:t>
            </a:r>
            <a:r>
              <a:rPr lang="it-IT" baseline="0" dirty="0" smtClean="0"/>
              <a:t> by target </a:t>
            </a:r>
            <a:r>
              <a:rPr lang="it-IT" baseline="0" dirty="0" err="1" smtClean="0"/>
              <a:t>language</a:t>
            </a:r>
            <a:r>
              <a:rPr lang="it-IT" baseline="0" dirty="0" smtClean="0"/>
              <a:t>, </a:t>
            </a:r>
            <a:r>
              <a:rPr lang="it-IT" baseline="0" dirty="0" err="1" smtClean="0"/>
              <a:t>sector</a:t>
            </a:r>
            <a:r>
              <a:rPr lang="it-IT" baseline="0" dirty="0" smtClean="0"/>
              <a:t> (</a:t>
            </a:r>
            <a:r>
              <a:rPr lang="it-IT" baseline="0" dirty="0" err="1" smtClean="0"/>
              <a:t>school</a:t>
            </a:r>
            <a:r>
              <a:rPr lang="it-IT" baseline="0" dirty="0" smtClean="0"/>
              <a:t>, uni </a:t>
            </a:r>
            <a:r>
              <a:rPr lang="it-IT" baseline="0" dirty="0" err="1" smtClean="0"/>
              <a:t>etc</a:t>
            </a:r>
            <a:r>
              <a:rPr lang="it-IT" baseline="0" dirty="0" smtClean="0"/>
              <a:t>), country.</a:t>
            </a:r>
            <a:endParaRPr lang="it-IT" dirty="0"/>
          </a:p>
        </p:txBody>
      </p:sp>
      <p:sp>
        <p:nvSpPr>
          <p:cNvPr id="4" name="Segnaposto numero diapositiva 3"/>
          <p:cNvSpPr>
            <a:spLocks noGrp="1"/>
          </p:cNvSpPr>
          <p:nvPr>
            <p:ph type="sldNum" sz="quarter" idx="10"/>
          </p:nvPr>
        </p:nvSpPr>
        <p:spPr/>
        <p:txBody>
          <a:bodyPr/>
          <a:lstStyle/>
          <a:p>
            <a:fld id="{EEE00A85-1A2D-4DF7-AC42-BB2DD2D86CEA}" type="slidenum">
              <a:rPr lang="it-IT" smtClean="0"/>
              <a:pPr/>
              <a:t>9</a:t>
            </a:fld>
            <a:endParaRPr lang="it-IT"/>
          </a:p>
        </p:txBody>
      </p:sp>
    </p:spTree>
    <p:extLst>
      <p:ext uri="{BB962C8B-B14F-4D97-AF65-F5344CB8AC3E}">
        <p14:creationId xmlns:p14="http://schemas.microsoft.com/office/powerpoint/2010/main" val="3744362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it-IT" noProof="0" smtClean="0"/>
              <a:t>Fare clic per modificare lo stile del titolo</a:t>
            </a:r>
            <a:endParaRPr lang="en-US" noProof="0" smtClean="0"/>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it-IT" noProof="0" smtClean="0"/>
              <a:t>Fare clic per modificare lo stile del sottotitolo dello schema</a:t>
            </a:r>
            <a:endParaRPr lang="en-US" noProof="0" smtClean="0"/>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12E96905-39DF-40B3-9698-0206F46A66D4}" type="datetimeFigureOut">
              <a:rPr lang="it-IT" smtClean="0"/>
              <a:pPr/>
              <a:t>01/10/2013</a:t>
            </a:fld>
            <a:endParaRPr lang="it-IT"/>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it-IT"/>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A2C8299D-D1B5-46A0-B57B-CC4017489EA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332685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2875814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123" name="Rectangle 51"/>
          <p:cNvSpPr>
            <a:spLocks noChangeArrowheads="1"/>
          </p:cNvSpPr>
          <p:nvPr/>
        </p:nvSpPr>
        <p:spPr bwMode="ltGray">
          <a:xfrm>
            <a:off x="0" y="476250"/>
            <a:ext cx="9147175" cy="6381750"/>
          </a:xfrm>
          <a:prstGeom prst="rect">
            <a:avLst/>
          </a:prstGeom>
          <a:gradFill rotWithShape="1">
            <a:gsLst>
              <a:gs pos="0">
                <a:schemeClr val="accent1"/>
              </a:gs>
              <a:gs pos="100000">
                <a:schemeClr val="accent1">
                  <a:gamma/>
                  <a:tint val="90980"/>
                  <a:invGamma/>
                </a:schemeClr>
              </a:gs>
            </a:gsLst>
            <a:lin ang="0" scaled="1"/>
          </a:gradFill>
          <a:ln w="9525">
            <a:noFill/>
            <a:miter lim="800000"/>
            <a:headEnd/>
            <a:tailEnd/>
          </a:ln>
          <a:effectLst/>
        </p:spPr>
        <p:txBody>
          <a:bodyPr wrap="none" anchor="ctr"/>
          <a:lstStyle/>
          <a:p>
            <a:endParaRPr lang="it-IT"/>
          </a:p>
        </p:txBody>
      </p:sp>
      <p:sp>
        <p:nvSpPr>
          <p:cNvPr id="3107"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endParaRPr lang="it-IT"/>
          </a:p>
        </p:txBody>
      </p:sp>
      <p:sp>
        <p:nvSpPr>
          <p:cNvPr id="3108"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endParaRPr lang="it-IT"/>
          </a:p>
        </p:txBody>
      </p:sp>
      <p:sp>
        <p:nvSpPr>
          <p:cNvPr id="3109"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endParaRPr lang="it-IT"/>
          </a:p>
        </p:txBody>
      </p:sp>
      <p:grpSp>
        <p:nvGrpSpPr>
          <p:cNvPr id="2" name="Group 38"/>
          <p:cNvGrpSpPr>
            <a:grpSpLocks/>
          </p:cNvGrpSpPr>
          <p:nvPr/>
        </p:nvGrpSpPr>
        <p:grpSpPr bwMode="auto">
          <a:xfrm>
            <a:off x="1143000" y="2133600"/>
            <a:ext cx="8001000" cy="4724400"/>
            <a:chOff x="720" y="1344"/>
            <a:chExt cx="5040" cy="2976"/>
          </a:xfrm>
        </p:grpSpPr>
        <p:sp>
          <p:nvSpPr>
            <p:cNvPr id="3111"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endParaRPr lang="it-IT"/>
            </a:p>
          </p:txBody>
        </p:sp>
        <p:grpSp>
          <p:nvGrpSpPr>
            <p:cNvPr id="3" name="Group 40"/>
            <p:cNvGrpSpPr>
              <a:grpSpLocks/>
            </p:cNvGrpSpPr>
            <p:nvPr userDrawn="1"/>
          </p:nvGrpSpPr>
          <p:grpSpPr bwMode="auto">
            <a:xfrm>
              <a:off x="720" y="1344"/>
              <a:ext cx="624" cy="2976"/>
              <a:chOff x="768" y="1104"/>
              <a:chExt cx="624" cy="3216"/>
            </a:xfrm>
          </p:grpSpPr>
          <p:sp>
            <p:nvSpPr>
              <p:cNvPr id="3113"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endParaRPr lang="it-IT"/>
              </a:p>
            </p:txBody>
          </p:sp>
          <p:sp>
            <p:nvSpPr>
              <p:cNvPr id="3114"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endParaRPr lang="it-IT"/>
              </a:p>
            </p:txBody>
          </p:sp>
        </p:grpSp>
      </p:grpSp>
      <p:sp>
        <p:nvSpPr>
          <p:cNvPr id="3115"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endParaRPr lang="it-IT"/>
          </a:p>
        </p:txBody>
      </p:sp>
      <p:sp>
        <p:nvSpPr>
          <p:cNvPr id="3116" name="Rectangle 44"/>
          <p:cNvSpPr>
            <a:spLocks noChangeArrowheads="1"/>
          </p:cNvSpPr>
          <p:nvPr/>
        </p:nvSpPr>
        <p:spPr bwMode="ltGray">
          <a:xfrm>
            <a:off x="21240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pPr>
            <a:endParaRPr lang="en-US" altLang="ko-KR" sz="2800">
              <a:solidFill>
                <a:schemeClr val="bg1"/>
              </a:solidFill>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it-IT" smtClean="0"/>
              <a:t>Fare clic per modificare lo stile del titolo</a:t>
            </a:r>
            <a:endParaRPr lang="en-US"/>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pitchFamily="2" charset="2"/>
              <a:buNone/>
              <a:defRPr sz="2800">
                <a:solidFill>
                  <a:schemeClr val="bg1"/>
                </a:solidFill>
              </a:defRPr>
            </a:lvl1pPr>
          </a:lstStyle>
          <a:p>
            <a:r>
              <a:rPr lang="it-IT" smtClean="0"/>
              <a:t>Fare clic per modificare lo stile del sottotitolo dello schema</a:t>
            </a:r>
            <a:endParaRPr lang="en-US"/>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bg1"/>
                </a:solidFill>
              </a:defRPr>
            </a:lvl1pPr>
          </a:lstStyle>
          <a:p>
            <a:fld id="{12E96905-39DF-40B3-9698-0206F46A66D4}" type="datetimeFigureOut">
              <a:rPr lang="it-IT" smtClean="0"/>
              <a:pPr/>
              <a:t>01/10/2013</a:t>
            </a:fld>
            <a:endParaRPr lang="it-IT"/>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bg1"/>
                </a:solidFill>
              </a:defRPr>
            </a:lvl1pPr>
          </a:lstStyle>
          <a:p>
            <a:endParaRPr lang="it-IT"/>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bg1"/>
                </a:solidFill>
              </a:defRPr>
            </a:lvl1pPr>
          </a:lstStyle>
          <a:p>
            <a:fld id="{A2C8299D-D1B5-46A0-B57B-CC4017489EA9}" type="slidenum">
              <a:rPr lang="it-IT" smtClean="0"/>
              <a:pPr/>
              <a:t>‹N›</a:t>
            </a:fld>
            <a:endParaRPr lang="it-IT"/>
          </a:p>
        </p:txBody>
      </p:sp>
      <p:sp>
        <p:nvSpPr>
          <p:cNvPr id="3106" name="Text Box 34"/>
          <p:cNvSpPr txBox="1">
            <a:spLocks noChangeArrowheads="1"/>
          </p:cNvSpPr>
          <p:nvPr/>
        </p:nvSpPr>
        <p:spPr bwMode="auto">
          <a:xfrm>
            <a:off x="4267200" y="5257800"/>
            <a:ext cx="1157288" cy="733425"/>
          </a:xfrm>
          <a:prstGeom prst="rect">
            <a:avLst/>
          </a:prstGeom>
          <a:noFill/>
          <a:ln w="9525">
            <a:noFill/>
            <a:miter lim="800000"/>
            <a:headEnd/>
            <a:tailEnd/>
          </a:ln>
          <a:effectLst/>
        </p:spPr>
        <p:txBody>
          <a:bodyPr wrap="none">
            <a:spAutoFit/>
          </a:bodyPr>
          <a:lstStyle/>
          <a:p>
            <a:r>
              <a:rPr lang="en-US" sz="1600" b="1"/>
              <a:t>Company</a:t>
            </a:r>
          </a:p>
          <a:p>
            <a:r>
              <a:rPr lang="en-US" sz="2600" b="1"/>
              <a:t>LOGO</a:t>
            </a:r>
          </a:p>
        </p:txBody>
      </p:sp>
      <p:pic>
        <p:nvPicPr>
          <p:cNvPr id="3120" name="Picture 48"/>
          <p:cNvPicPr>
            <a:picLocks noChangeAspect="1" noChangeArrowheads="1"/>
          </p:cNvPicPr>
          <p:nvPr/>
        </p:nvPicPr>
        <p:blipFill>
          <a:blip r:embed="rId2" cstate="print"/>
          <a:srcRect/>
          <a:stretch>
            <a:fillRect/>
          </a:stretch>
        </p:blipFill>
        <p:spPr bwMode="auto">
          <a:xfrm>
            <a:off x="5940425" y="692150"/>
            <a:ext cx="673100" cy="812800"/>
          </a:xfrm>
          <a:prstGeom prst="rect">
            <a:avLst/>
          </a:prstGeom>
          <a:noFill/>
          <a:ln w="9525">
            <a:solidFill>
              <a:schemeClr val="bg1"/>
            </a:solidFill>
            <a:miter lim="800000"/>
            <a:headEnd/>
            <a:tailEnd/>
          </a:ln>
        </p:spPr>
      </p:pic>
      <p:pic>
        <p:nvPicPr>
          <p:cNvPr id="3121" name="Picture 49"/>
          <p:cNvPicPr>
            <a:picLocks noChangeAspect="1" noChangeArrowheads="1"/>
          </p:cNvPicPr>
          <p:nvPr/>
        </p:nvPicPr>
        <p:blipFill>
          <a:blip r:embed="rId3" cstate="print"/>
          <a:srcRect/>
          <a:stretch>
            <a:fillRect/>
          </a:stretch>
        </p:blipFill>
        <p:spPr bwMode="auto">
          <a:xfrm>
            <a:off x="6948488" y="692150"/>
            <a:ext cx="708025" cy="811213"/>
          </a:xfrm>
          <a:prstGeom prst="rect">
            <a:avLst/>
          </a:prstGeom>
          <a:noFill/>
          <a:ln w="9525">
            <a:solidFill>
              <a:schemeClr val="bg1"/>
            </a:solidFill>
            <a:miter lim="800000"/>
            <a:headEnd/>
            <a:tailEnd/>
          </a:ln>
        </p:spPr>
      </p:pic>
      <p:pic>
        <p:nvPicPr>
          <p:cNvPr id="3122" name="Picture 50"/>
          <p:cNvPicPr>
            <a:picLocks noChangeAspect="1" noChangeArrowheads="1"/>
          </p:cNvPicPr>
          <p:nvPr/>
        </p:nvPicPr>
        <p:blipFill>
          <a:blip r:embed="rId4" cstate="print"/>
          <a:srcRect/>
          <a:stretch>
            <a:fillRect/>
          </a:stretch>
        </p:blipFill>
        <p:spPr bwMode="auto">
          <a:xfrm>
            <a:off x="8072438" y="692150"/>
            <a:ext cx="676275" cy="819150"/>
          </a:xfrm>
          <a:prstGeom prst="rect">
            <a:avLst/>
          </a:prstGeom>
          <a:noFill/>
          <a:ln w="9525">
            <a:solidFill>
              <a:schemeClr val="bg1"/>
            </a:solid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dirty="0"/>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pic>
        <p:nvPicPr>
          <p:cNvPr id="7" name="Picture 11" descr="Logo Nellip"/>
          <p:cNvPicPr>
            <a:picLocks noChangeAspect="1" noChangeArrowheads="1"/>
          </p:cNvPicPr>
          <p:nvPr userDrawn="1"/>
        </p:nvPicPr>
        <p:blipFill>
          <a:blip r:embed="rId2" cstate="print"/>
          <a:srcRect b="5989"/>
          <a:stretch>
            <a:fillRect/>
          </a:stretch>
        </p:blipFill>
        <p:spPr bwMode="auto">
          <a:xfrm>
            <a:off x="0" y="-1"/>
            <a:ext cx="1723595" cy="1177969"/>
          </a:xfrm>
          <a:prstGeom prst="rect">
            <a:avLst/>
          </a:prstGeom>
          <a:noFill/>
          <a:ln w="9525">
            <a:noFill/>
            <a:miter lim="800000"/>
            <a:headEnd/>
            <a:tailEnd/>
          </a:ln>
        </p:spPr>
      </p:pic>
      <p:pic>
        <p:nvPicPr>
          <p:cNvPr id="8" name="Immagine 7" descr="EU_flag_LLP_EN-01.jpg"/>
          <p:cNvPicPr>
            <a:picLocks noChangeAspect="1"/>
          </p:cNvPicPr>
          <p:nvPr userDrawn="1"/>
        </p:nvPicPr>
        <p:blipFill>
          <a:blip r:embed="rId3" cstate="print"/>
          <a:stretch>
            <a:fillRect/>
          </a:stretch>
        </p:blipFill>
        <p:spPr>
          <a:xfrm>
            <a:off x="0" y="6494199"/>
            <a:ext cx="936104" cy="363801"/>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2857431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86550" y="457200"/>
            <a:ext cx="2076450" cy="59404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76950" cy="59404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905000" y="457200"/>
            <a:ext cx="6858000" cy="5334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371600"/>
            <a:ext cx="8229600" cy="5026025"/>
          </a:xfrm>
        </p:spPr>
        <p:txBody>
          <a:bodyPr/>
          <a:lstStyle/>
          <a:p>
            <a:r>
              <a:rPr lang="it-IT" smtClean="0"/>
              <a:t>Fare clic sull'icona per inserire una tabella</a:t>
            </a:r>
            <a:endParaRPr lang="it-IT"/>
          </a:p>
        </p:txBody>
      </p:sp>
      <p:sp>
        <p:nvSpPr>
          <p:cNvPr id="4" name="Segnaposto data 3"/>
          <p:cNvSpPr>
            <a:spLocks noGrp="1"/>
          </p:cNvSpPr>
          <p:nvPr>
            <p:ph type="dt" sz="half" idx="10"/>
          </p:nvPr>
        </p:nvSpPr>
        <p:spPr>
          <a:xfrm>
            <a:off x="457200" y="6521450"/>
            <a:ext cx="2133600" cy="244475"/>
          </a:xfrm>
        </p:spPr>
        <p:txBody>
          <a:bodyPr/>
          <a:lstStyle>
            <a:lvl1pPr>
              <a:defRPr/>
            </a:lvl1pPr>
          </a:lstStyle>
          <a:p>
            <a:fld id="{12E96905-39DF-40B3-9698-0206F46A66D4}" type="datetimeFigureOut">
              <a:rPr lang="it-IT" smtClean="0"/>
              <a:pPr/>
              <a:t>01/10/2013</a:t>
            </a:fld>
            <a:endParaRPr lang="it-IT"/>
          </a:p>
        </p:txBody>
      </p:sp>
      <p:sp>
        <p:nvSpPr>
          <p:cNvPr id="5" name="Segnaposto piè di pagina 4"/>
          <p:cNvSpPr>
            <a:spLocks noGrp="1"/>
          </p:cNvSpPr>
          <p:nvPr>
            <p:ph type="ftr" sz="quarter" idx="11"/>
          </p:nvPr>
        </p:nvSpPr>
        <p:spPr>
          <a:xfrm>
            <a:off x="3124200" y="6521450"/>
            <a:ext cx="2895600" cy="244475"/>
          </a:xfr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521450"/>
            <a:ext cx="2133600" cy="244475"/>
          </a:xfrm>
        </p:spPr>
        <p:txBody>
          <a:bodyPr/>
          <a:lstStyle>
            <a:lvl1pPr>
              <a:defRPr/>
            </a:lvl1pPr>
          </a:lstStyle>
          <a:p>
            <a:fld id="{A2C8299D-D1B5-46A0-B57B-CC4017489EA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237383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6" name="Footer Placeholder 5"/>
          <p:cNvSpPr>
            <a:spLocks noGrp="1"/>
          </p:cNvSpPr>
          <p:nvPr>
            <p:ph type="ftr" sz="quarter" idx="11"/>
          </p:nvPr>
        </p:nvSpPr>
        <p:spPr/>
        <p:txBody>
          <a:bodyPr/>
          <a:lstStyle>
            <a:lvl1pPr>
              <a:defRPr/>
            </a:lvl1pPr>
          </a:lstStyle>
          <a:p>
            <a:endParaRPr lang="it-IT"/>
          </a:p>
        </p:txBody>
      </p:sp>
      <p:sp>
        <p:nvSpPr>
          <p:cNvPr id="7" name="Slide Number Placeholder 6"/>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353052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8" name="Footer Placeholder 7"/>
          <p:cNvSpPr>
            <a:spLocks noGrp="1"/>
          </p:cNvSpPr>
          <p:nvPr>
            <p:ph type="ftr" sz="quarter" idx="11"/>
          </p:nvPr>
        </p:nvSpPr>
        <p:spPr/>
        <p:txBody>
          <a:bodyPr/>
          <a:lstStyle>
            <a:lvl1pPr>
              <a:defRPr/>
            </a:lvl1pPr>
          </a:lstStyle>
          <a:p>
            <a:endParaRPr lang="it-IT"/>
          </a:p>
        </p:txBody>
      </p:sp>
      <p:sp>
        <p:nvSpPr>
          <p:cNvPr id="9" name="Slide Number Placeholder 8"/>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151240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4" name="Footer Placeholder 3"/>
          <p:cNvSpPr>
            <a:spLocks noGrp="1"/>
          </p:cNvSpPr>
          <p:nvPr>
            <p:ph type="ftr" sz="quarter" idx="11"/>
          </p:nvPr>
        </p:nvSpPr>
        <p:spPr/>
        <p:txBody>
          <a:bodyPr/>
          <a:lstStyle>
            <a:lvl1pPr>
              <a:defRPr/>
            </a:lvl1pPr>
          </a:lstStyle>
          <a:p>
            <a:endParaRPr lang="it-IT"/>
          </a:p>
        </p:txBody>
      </p:sp>
      <p:sp>
        <p:nvSpPr>
          <p:cNvPr id="5" name="Slide Number Placeholder 4"/>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327242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3" name="Footer Placeholder 2"/>
          <p:cNvSpPr>
            <a:spLocks noGrp="1"/>
          </p:cNvSpPr>
          <p:nvPr>
            <p:ph type="ftr" sz="quarter" idx="11"/>
          </p:nvPr>
        </p:nvSpPr>
        <p:spPr/>
        <p:txBody>
          <a:bodyPr/>
          <a:lstStyle>
            <a:lvl1pPr>
              <a:defRPr/>
            </a:lvl1pPr>
          </a:lstStyle>
          <a:p>
            <a:endParaRPr lang="it-IT"/>
          </a:p>
        </p:txBody>
      </p:sp>
      <p:sp>
        <p:nvSpPr>
          <p:cNvPr id="4" name="Slide Number Placeholder 3"/>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407761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6" name="Footer Placeholder 5"/>
          <p:cNvSpPr>
            <a:spLocks noGrp="1"/>
          </p:cNvSpPr>
          <p:nvPr>
            <p:ph type="ftr" sz="quarter" idx="11"/>
          </p:nvPr>
        </p:nvSpPr>
        <p:spPr/>
        <p:txBody>
          <a:bodyPr/>
          <a:lstStyle>
            <a:lvl1pPr>
              <a:defRPr/>
            </a:lvl1pPr>
          </a:lstStyle>
          <a:p>
            <a:endParaRPr lang="it-IT"/>
          </a:p>
        </p:txBody>
      </p:sp>
      <p:sp>
        <p:nvSpPr>
          <p:cNvPr id="7" name="Slide Number Placeholder 6"/>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425465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lvl1pPr>
              <a:defRPr/>
            </a:lvl1pPr>
          </a:lstStyle>
          <a:p>
            <a:fld id="{12E96905-39DF-40B3-9698-0206F46A66D4}" type="datetimeFigureOut">
              <a:rPr lang="it-IT" smtClean="0"/>
              <a:pPr/>
              <a:t>01/10/2013</a:t>
            </a:fld>
            <a:endParaRPr lang="it-IT"/>
          </a:p>
        </p:txBody>
      </p:sp>
      <p:sp>
        <p:nvSpPr>
          <p:cNvPr id="6" name="Footer Placeholder 5"/>
          <p:cNvSpPr>
            <a:spLocks noGrp="1"/>
          </p:cNvSpPr>
          <p:nvPr>
            <p:ph type="ftr" sz="quarter" idx="11"/>
          </p:nvPr>
        </p:nvSpPr>
        <p:spPr/>
        <p:txBody>
          <a:bodyPr/>
          <a:lstStyle>
            <a:lvl1pPr>
              <a:defRPr/>
            </a:lvl1pPr>
          </a:lstStyle>
          <a:p>
            <a:endParaRPr lang="it-IT"/>
          </a:p>
        </p:txBody>
      </p:sp>
      <p:sp>
        <p:nvSpPr>
          <p:cNvPr id="7" name="Slide Number Placeholder 6"/>
          <p:cNvSpPr>
            <a:spLocks noGrp="1"/>
          </p:cNvSpPr>
          <p:nvPr>
            <p:ph type="sldNum" sz="quarter" idx="12"/>
          </p:nvPr>
        </p:nvSpPr>
        <p:spPr/>
        <p:txBody>
          <a:bodyPr/>
          <a:lstStyle>
            <a:lvl1pPr>
              <a:defRPr/>
            </a:lvl1pPr>
          </a:lstStyle>
          <a:p>
            <a:fld id="{A2C8299D-D1B5-46A0-B57B-CC4017489EA9}" type="slidenum">
              <a:rPr lang="it-IT" smtClean="0"/>
              <a:pPr/>
              <a:t>‹N›</a:t>
            </a:fld>
            <a:endParaRPr lang="it-IT"/>
          </a:p>
        </p:txBody>
      </p:sp>
    </p:spTree>
    <p:extLst>
      <p:ext uri="{BB962C8B-B14F-4D97-AF65-F5344CB8AC3E}">
        <p14:creationId xmlns:p14="http://schemas.microsoft.com/office/powerpoint/2010/main" val="107356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12E96905-39DF-40B3-9698-0206F46A66D4}" type="datetimeFigureOut">
              <a:rPr lang="it-IT" smtClean="0"/>
              <a:pPr/>
              <a:t>01/10/2013</a:t>
            </a:fld>
            <a:endParaRPr lang="it-IT"/>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it-IT"/>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A2C8299D-D1B5-46A0-B57B-CC4017489EA9}" type="slidenum">
              <a:rPr lang="it-IT" smtClean="0"/>
              <a:pPr/>
              <a:t>‹N›</a:t>
            </a:fld>
            <a:endParaRPr lang="it-IT"/>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30"/>
          <p:cNvGrpSpPr>
            <a:grpSpLocks/>
          </p:cNvGrpSpPr>
          <p:nvPr/>
        </p:nvGrpSpPr>
        <p:grpSpPr bwMode="auto">
          <a:xfrm>
            <a:off x="0" y="0"/>
            <a:ext cx="9144000" cy="6858000"/>
            <a:chOff x="0" y="0"/>
            <a:chExt cx="5760" cy="4320"/>
          </a:xfrm>
        </p:grpSpPr>
        <p:sp>
          <p:nvSpPr>
            <p:cNvPr id="1047" name="Rectangle 23"/>
            <p:cNvSpPr>
              <a:spLocks noChangeArrowheads="1"/>
            </p:cNvSpPr>
            <p:nvPr userDrawn="1"/>
          </p:nvSpPr>
          <p:spPr bwMode="gray">
            <a:xfrm>
              <a:off x="0" y="0"/>
              <a:ext cx="5760" cy="624"/>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it-IT"/>
            </a:p>
          </p:txBody>
        </p:sp>
        <p:sp>
          <p:nvSpPr>
            <p:cNvPr id="1048" name="Rectangle 24"/>
            <p:cNvSpPr>
              <a:spLocks noChangeArrowheads="1"/>
            </p:cNvSpPr>
            <p:nvPr userDrawn="1"/>
          </p:nvSpPr>
          <p:spPr bwMode="gray">
            <a:xfrm>
              <a:off x="0" y="4080"/>
              <a:ext cx="5760" cy="240"/>
            </a:xfrm>
            <a:prstGeom prst="rect">
              <a:avLst/>
            </a:prstGeom>
            <a:solidFill>
              <a:schemeClr val="accent2"/>
            </a:solidFill>
            <a:ln w="9525">
              <a:noFill/>
              <a:miter lim="800000"/>
              <a:headEnd/>
              <a:tailEnd/>
            </a:ln>
            <a:effectLst/>
          </p:spPr>
          <p:txBody>
            <a:bodyPr wrap="none" anchor="ctr"/>
            <a:lstStyle/>
            <a:p>
              <a:endParaRPr lang="it-IT"/>
            </a:p>
          </p:txBody>
        </p:sp>
        <p:sp>
          <p:nvSpPr>
            <p:cNvPr id="1049" name="Rectangle 25"/>
            <p:cNvSpPr>
              <a:spLocks noChangeArrowheads="1"/>
            </p:cNvSpPr>
            <p:nvPr userDrawn="1"/>
          </p:nvSpPr>
          <p:spPr bwMode="gray">
            <a:xfrm>
              <a:off x="5568" y="144"/>
              <a:ext cx="192" cy="4080"/>
            </a:xfrm>
            <a:prstGeom prst="rect">
              <a:avLst/>
            </a:prstGeom>
            <a:solidFill>
              <a:schemeClr val="accent1"/>
            </a:solidFill>
            <a:ln w="9525">
              <a:noFill/>
              <a:miter lim="800000"/>
              <a:headEnd/>
              <a:tailEnd/>
            </a:ln>
            <a:effectLst/>
          </p:spPr>
          <p:txBody>
            <a:bodyPr wrap="none" anchor="ctr"/>
            <a:lstStyle/>
            <a:p>
              <a:endParaRPr lang="it-IT"/>
            </a:p>
          </p:txBody>
        </p:sp>
        <p:sp>
          <p:nvSpPr>
            <p:cNvPr id="1053" name="Rectangle 29"/>
            <p:cNvSpPr>
              <a:spLocks noChangeArrowheads="1"/>
            </p:cNvSpPr>
            <p:nvPr userDrawn="1"/>
          </p:nvSpPr>
          <p:spPr bwMode="gray">
            <a:xfrm>
              <a:off x="1104" y="240"/>
              <a:ext cx="4464" cy="432"/>
            </a:xfrm>
            <a:prstGeom prst="rect">
              <a:avLst/>
            </a:prstGeom>
            <a:solidFill>
              <a:schemeClr val="bg1"/>
            </a:solidFill>
            <a:ln w="9525">
              <a:noFill/>
              <a:miter lim="800000"/>
              <a:headEnd/>
              <a:tailEnd/>
            </a:ln>
            <a:effectLst/>
          </p:spPr>
          <p:txBody>
            <a:bodyPr wrap="none" anchor="ctr"/>
            <a:lstStyle/>
            <a:p>
              <a:endParaRPr lang="it-IT"/>
            </a:p>
          </p:txBody>
        </p:sp>
        <p:grpSp>
          <p:nvGrpSpPr>
            <p:cNvPr id="3" name="Group 26"/>
            <p:cNvGrpSpPr>
              <a:grpSpLocks/>
            </p:cNvGrpSpPr>
            <p:nvPr userDrawn="1"/>
          </p:nvGrpSpPr>
          <p:grpSpPr bwMode="auto">
            <a:xfrm>
              <a:off x="0" y="656"/>
              <a:ext cx="5760" cy="96"/>
              <a:chOff x="0" y="672"/>
              <a:chExt cx="5760" cy="96"/>
            </a:xfrm>
          </p:grpSpPr>
          <p:sp>
            <p:nvSpPr>
              <p:cNvPr id="1051" name="Line 27"/>
              <p:cNvSpPr>
                <a:spLocks noChangeShapeType="1"/>
              </p:cNvSpPr>
              <p:nvPr userDrawn="1"/>
            </p:nvSpPr>
            <p:spPr bwMode="gray">
              <a:xfrm>
                <a:off x="0" y="672"/>
                <a:ext cx="5760" cy="0"/>
              </a:xfrm>
              <a:prstGeom prst="line">
                <a:avLst/>
              </a:prstGeom>
              <a:noFill/>
              <a:ln w="28575">
                <a:solidFill>
                  <a:schemeClr val="hlink"/>
                </a:solidFill>
                <a:miter lim="800000"/>
                <a:headEnd/>
                <a:tailEnd/>
              </a:ln>
              <a:effectLst/>
            </p:spPr>
            <p:txBody>
              <a:bodyPr wrap="none"/>
              <a:lstStyle/>
              <a:p>
                <a:endParaRPr lang="it-IT"/>
              </a:p>
            </p:txBody>
          </p:sp>
          <p:sp>
            <p:nvSpPr>
              <p:cNvPr id="1052" name="Rectangle 28"/>
              <p:cNvSpPr>
                <a:spLocks noChangeArrowheads="1"/>
              </p:cNvSpPr>
              <p:nvPr/>
            </p:nvSpPr>
            <p:spPr bwMode="gray">
              <a:xfrm>
                <a:off x="0" y="672"/>
                <a:ext cx="1104" cy="96"/>
              </a:xfrm>
              <a:prstGeom prst="rect">
                <a:avLst/>
              </a:prstGeom>
              <a:solidFill>
                <a:schemeClr val="hlink"/>
              </a:solidFill>
              <a:ln w="9525">
                <a:noFill/>
                <a:miter lim="800000"/>
                <a:headEnd/>
                <a:tailEnd/>
              </a:ln>
              <a:effectLst/>
            </p:spPr>
            <p:txBody>
              <a:bodyPr wrap="none" anchor="ctr"/>
              <a:lstStyle/>
              <a:p>
                <a:endParaRPr lang="it-IT"/>
              </a:p>
            </p:txBody>
          </p:sp>
        </p:grpSp>
      </p:grpSp>
      <p:sp>
        <p:nvSpPr>
          <p:cNvPr id="1026" name="Rectangle 2"/>
          <p:cNvSpPr>
            <a:spLocks noGrp="1" noChangeArrowheads="1"/>
          </p:cNvSpPr>
          <p:nvPr>
            <p:ph type="title"/>
          </p:nvPr>
        </p:nvSpPr>
        <p:spPr bwMode="auto">
          <a:xfrm>
            <a:off x="1905000" y="457200"/>
            <a:ext cx="6858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28"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fld id="{12E96905-39DF-40B3-9698-0206F46A66D4}" type="datetimeFigureOut">
              <a:rPr lang="it-IT" smtClean="0"/>
              <a:pPr/>
              <a:t>01/10/2013</a:t>
            </a:fld>
            <a:endParaRPr lang="it-IT"/>
          </a:p>
        </p:txBody>
      </p:sp>
      <p:sp>
        <p:nvSpPr>
          <p:cNvPr id="1029"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defRPr>
            </a:lvl1pPr>
          </a:lstStyle>
          <a:p>
            <a:endParaRPr lang="it-IT"/>
          </a:p>
        </p:txBody>
      </p:sp>
      <p:sp>
        <p:nvSpPr>
          <p:cNvPr id="1030"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fld id="{A2C8299D-D1B5-46A0-B57B-CC4017489EA9}" type="slidenum">
              <a:rPr lang="it-IT" smtClean="0"/>
              <a:pPr/>
              <a:t>‹N›</a:t>
            </a:fld>
            <a:endParaRPr lang="it-IT"/>
          </a:p>
        </p:txBody>
      </p:sp>
      <p:sp>
        <p:nvSpPr>
          <p:cNvPr id="1055" name="Text Box 31"/>
          <p:cNvSpPr txBox="1">
            <a:spLocks noChangeArrowheads="1"/>
          </p:cNvSpPr>
          <p:nvPr/>
        </p:nvSpPr>
        <p:spPr bwMode="white">
          <a:xfrm>
            <a:off x="304800" y="257175"/>
            <a:ext cx="1157288" cy="733425"/>
          </a:xfrm>
          <a:prstGeom prst="rect">
            <a:avLst/>
          </a:prstGeom>
          <a:noFill/>
          <a:ln w="9525">
            <a:noFill/>
            <a:miter lim="800000"/>
            <a:headEnd/>
            <a:tailEnd/>
          </a:ln>
          <a:effectLst/>
        </p:spPr>
        <p:txBody>
          <a:bodyPr wrap="none">
            <a:spAutoFit/>
          </a:bodyPr>
          <a:lstStyle/>
          <a:p>
            <a:r>
              <a:rPr lang="en-US" sz="1600" b="1">
                <a:solidFill>
                  <a:schemeClr val="bg1"/>
                </a:solidFill>
              </a:rPr>
              <a:t>Company</a:t>
            </a:r>
          </a:p>
          <a:p>
            <a:r>
              <a:rPr lang="en-US" sz="2600" b="1">
                <a:solidFill>
                  <a:schemeClr val="bg1"/>
                </a:solidFill>
              </a:rPr>
              <a:t>LOGO</a:t>
            </a: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l" rtl="0" eaLnBrk="1" fontAlgn="base" hangingPunct="1">
        <a:spcBef>
          <a:spcPct val="0"/>
        </a:spcBef>
        <a:spcAft>
          <a:spcPct val="0"/>
        </a:spcAft>
        <a:defRPr sz="40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nellip.pixel-online.org/CS_lista.php"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nellip.pixel-online.org/RP_best_practies.php"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nellip.pixel-online.org/MB_associate_partners.php"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mailto:eli@pixel-online.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569" y="4293096"/>
            <a:ext cx="4954588" cy="1219200"/>
          </a:xfrm>
        </p:spPr>
        <p:txBody>
          <a:bodyPr/>
          <a:lstStyle/>
          <a:p>
            <a:r>
              <a:rPr lang="it-IT" dirty="0" smtClean="0"/>
              <a:t>NELLIP</a:t>
            </a:r>
            <a:endParaRPr lang="it-IT" dirty="0"/>
          </a:p>
        </p:txBody>
      </p:sp>
      <p:sp>
        <p:nvSpPr>
          <p:cNvPr id="3" name="Sottotitolo 2"/>
          <p:cNvSpPr>
            <a:spLocks noGrp="1"/>
          </p:cNvSpPr>
          <p:nvPr>
            <p:ph type="subTitle" idx="1"/>
          </p:nvPr>
        </p:nvSpPr>
        <p:spPr>
          <a:xfrm>
            <a:off x="2057795" y="5229200"/>
            <a:ext cx="6919664" cy="1152128"/>
          </a:xfrm>
          <a:solidFill>
            <a:schemeClr val="bg1"/>
          </a:solidFill>
        </p:spPr>
        <p:txBody>
          <a:bodyPr/>
          <a:lstStyle/>
          <a:p>
            <a:r>
              <a:rPr lang="it-IT" sz="2000" dirty="0" smtClean="0">
                <a:solidFill>
                  <a:schemeClr val="tx1">
                    <a:lumMod val="75000"/>
                  </a:schemeClr>
                </a:solidFill>
              </a:rPr>
              <a:t>Network </a:t>
            </a:r>
            <a:r>
              <a:rPr lang="it-IT" sz="2000" dirty="0" err="1" smtClean="0">
                <a:solidFill>
                  <a:schemeClr val="tx1">
                    <a:lumMod val="75000"/>
                  </a:schemeClr>
                </a:solidFill>
              </a:rPr>
              <a:t>of</a:t>
            </a:r>
            <a:r>
              <a:rPr lang="it-IT" sz="2000" dirty="0" smtClean="0">
                <a:solidFill>
                  <a:schemeClr val="tx1">
                    <a:lumMod val="75000"/>
                  </a:schemeClr>
                </a:solidFill>
              </a:rPr>
              <a:t> </a:t>
            </a:r>
            <a:r>
              <a:rPr lang="it-IT" sz="2000" dirty="0" err="1" smtClean="0">
                <a:solidFill>
                  <a:schemeClr val="tx1">
                    <a:lumMod val="75000"/>
                  </a:schemeClr>
                </a:solidFill>
              </a:rPr>
              <a:t>Language</a:t>
            </a:r>
            <a:r>
              <a:rPr lang="it-IT" sz="2000" dirty="0" smtClean="0">
                <a:solidFill>
                  <a:schemeClr val="tx1">
                    <a:lumMod val="75000"/>
                  </a:schemeClr>
                </a:solidFill>
              </a:rPr>
              <a:t> </a:t>
            </a:r>
            <a:r>
              <a:rPr lang="it-IT" sz="2000" dirty="0" err="1" smtClean="0">
                <a:solidFill>
                  <a:schemeClr val="tx1">
                    <a:lumMod val="75000"/>
                  </a:schemeClr>
                </a:solidFill>
              </a:rPr>
              <a:t>Label</a:t>
            </a:r>
            <a:r>
              <a:rPr lang="it-IT" sz="2000" dirty="0" smtClean="0">
                <a:solidFill>
                  <a:schemeClr val="tx1">
                    <a:lumMod val="75000"/>
                  </a:schemeClr>
                </a:solidFill>
              </a:rPr>
              <a:t> </a:t>
            </a:r>
            <a:r>
              <a:rPr lang="it-IT" sz="2000" dirty="0" err="1" smtClean="0">
                <a:solidFill>
                  <a:schemeClr val="tx1">
                    <a:lumMod val="75000"/>
                  </a:schemeClr>
                </a:solidFill>
              </a:rPr>
              <a:t>Projects</a:t>
            </a:r>
            <a:r>
              <a:rPr lang="it-IT" sz="2000" dirty="0" smtClean="0">
                <a:solidFill>
                  <a:schemeClr val="tx1">
                    <a:lumMod val="75000"/>
                  </a:schemeClr>
                </a:solidFill>
              </a:rPr>
              <a:t> and </a:t>
            </a:r>
            <a:r>
              <a:rPr lang="it-IT" sz="2000" dirty="0" err="1" smtClean="0">
                <a:solidFill>
                  <a:schemeClr val="tx1">
                    <a:lumMod val="75000"/>
                  </a:schemeClr>
                </a:solidFill>
              </a:rPr>
              <a:t>Initiatives</a:t>
            </a:r>
            <a:endParaRPr lang="it-IT" sz="2000" dirty="0">
              <a:solidFill>
                <a:schemeClr val="tx1">
                  <a:lumMod val="75000"/>
                </a:schemeClr>
              </a:solidFill>
            </a:endParaRPr>
          </a:p>
        </p:txBody>
      </p:sp>
      <p:pic>
        <p:nvPicPr>
          <p:cNvPr id="4" name="Picture 11" descr="Logo Nellip"/>
          <p:cNvPicPr>
            <a:picLocks noChangeAspect="1" noChangeArrowheads="1"/>
          </p:cNvPicPr>
          <p:nvPr/>
        </p:nvPicPr>
        <p:blipFill>
          <a:blip r:embed="rId3" cstate="print"/>
          <a:srcRect b="5989"/>
          <a:stretch>
            <a:fillRect/>
          </a:stretch>
        </p:blipFill>
        <p:spPr bwMode="auto">
          <a:xfrm>
            <a:off x="323528" y="692696"/>
            <a:ext cx="1800200" cy="1230324"/>
          </a:xfrm>
          <a:prstGeom prst="rect">
            <a:avLst/>
          </a:prstGeom>
          <a:noFill/>
          <a:ln w="9525">
            <a:noFill/>
            <a:miter lim="800000"/>
            <a:headEnd/>
            <a:tailEnd/>
          </a:ln>
        </p:spPr>
      </p:pic>
      <p:pic>
        <p:nvPicPr>
          <p:cNvPr id="6" name="Picture 11" descr="Logo Nellip"/>
          <p:cNvPicPr>
            <a:picLocks noChangeAspect="1" noChangeArrowheads="1"/>
          </p:cNvPicPr>
          <p:nvPr/>
        </p:nvPicPr>
        <p:blipFill>
          <a:blip r:embed="rId3" cstate="print"/>
          <a:srcRect b="5989"/>
          <a:stretch>
            <a:fillRect/>
          </a:stretch>
        </p:blipFill>
        <p:spPr bwMode="auto">
          <a:xfrm>
            <a:off x="5533146" y="0"/>
            <a:ext cx="3436861" cy="2348880"/>
          </a:xfrm>
          <a:prstGeom prst="rect">
            <a:avLst/>
          </a:prstGeom>
          <a:noFill/>
          <a:ln w="9525">
            <a:noFill/>
            <a:miter lim="800000"/>
            <a:headEnd/>
            <a:tailEnd/>
          </a:ln>
        </p:spPr>
      </p:pic>
      <p:sp>
        <p:nvSpPr>
          <p:cNvPr id="7" name="Titolo 1"/>
          <p:cNvSpPr txBox="1">
            <a:spLocks/>
          </p:cNvSpPr>
          <p:nvPr/>
        </p:nvSpPr>
        <p:spPr bwMode="auto">
          <a:xfrm>
            <a:off x="611560" y="2958055"/>
            <a:ext cx="8299967"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a:lstStyle>
          <a:p>
            <a:pPr algn="r"/>
            <a:r>
              <a:rPr lang="en-US" sz="1500" dirty="0" smtClean="0"/>
              <a:t>Intercultural Horizons Conference</a:t>
            </a:r>
            <a:r>
              <a:rPr lang="en-US" sz="1600" dirty="0" smtClean="0"/>
              <a:t>, </a:t>
            </a:r>
          </a:p>
          <a:p>
            <a:pPr algn="r"/>
            <a:r>
              <a:rPr lang="en-US" sz="1600" dirty="0" smtClean="0"/>
              <a:t>Siena, 7 October 2013</a:t>
            </a:r>
          </a:p>
          <a:p>
            <a:endParaRPr lang="it-IT" sz="1600" kern="0" dirty="0"/>
          </a:p>
        </p:txBody>
      </p:sp>
    </p:spTree>
    <p:extLst>
      <p:ext uri="{BB962C8B-B14F-4D97-AF65-F5344CB8AC3E}">
        <p14:creationId xmlns:p14="http://schemas.microsoft.com/office/powerpoint/2010/main" val="19349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Database of Case </a:t>
            </a:r>
            <a:r>
              <a:rPr lang="it-IT" sz="3200" dirty="0" err="1" smtClean="0"/>
              <a:t>Studies</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6" name="Rettangolo 5"/>
          <p:cNvSpPr/>
          <p:nvPr/>
        </p:nvSpPr>
        <p:spPr>
          <a:xfrm>
            <a:off x="589484" y="1772816"/>
            <a:ext cx="7560840" cy="5447645"/>
          </a:xfrm>
          <a:prstGeom prst="rect">
            <a:avLst/>
          </a:prstGeom>
        </p:spPr>
        <p:txBody>
          <a:bodyPr wrap="square">
            <a:spAutoFit/>
          </a:bodyPr>
          <a:lstStyle/>
          <a:p>
            <a:pPr marL="630936" lvl="1" indent="-274320" algn="just">
              <a:buClr>
                <a:schemeClr val="tx1"/>
              </a:buClr>
              <a:defRPr/>
            </a:pPr>
            <a:r>
              <a:rPr lang="it-IT" sz="2400" dirty="0" smtClean="0">
                <a:solidFill>
                  <a:srgbClr val="009A46"/>
                </a:solidFill>
                <a:ea typeface="SimSun" pitchFamily="2" charset="-122"/>
                <a:cs typeface="Calibri" pitchFamily="34" charset="0"/>
              </a:rPr>
              <a:t>	</a:t>
            </a:r>
            <a:endParaRPr lang="it-IT" sz="2400" dirty="0" smtClean="0"/>
          </a:p>
          <a:p>
            <a:pPr marL="630936" lvl="1" indent="-274320" algn="just">
              <a:buClr>
                <a:schemeClr val="tx1"/>
              </a:buClr>
              <a:defRPr/>
            </a:pPr>
            <a:r>
              <a:rPr lang="it-IT" sz="2400" dirty="0"/>
              <a:t>	</a:t>
            </a:r>
            <a:r>
              <a:rPr lang="it-IT" sz="2000" dirty="0" smtClean="0"/>
              <a:t>The National </a:t>
            </a:r>
            <a:r>
              <a:rPr lang="it-IT" sz="2000" dirty="0" err="1" smtClean="0"/>
              <a:t>Agencies</a:t>
            </a:r>
            <a:r>
              <a:rPr lang="it-IT" sz="2000" dirty="0" smtClean="0"/>
              <a:t> in </a:t>
            </a:r>
            <a:r>
              <a:rPr lang="it-IT" sz="2000" dirty="0" err="1" smtClean="0"/>
              <a:t>charge</a:t>
            </a:r>
            <a:r>
              <a:rPr lang="it-IT" sz="2000" dirty="0" smtClean="0"/>
              <a:t> of the ELL </a:t>
            </a:r>
            <a:r>
              <a:rPr lang="it-IT" sz="2000" dirty="0" err="1" smtClean="0"/>
              <a:t>identified</a:t>
            </a:r>
            <a:r>
              <a:rPr lang="it-IT" sz="2000" dirty="0" smtClean="0"/>
              <a:t>, </a:t>
            </a:r>
            <a:r>
              <a:rPr lang="it-IT" sz="2000" dirty="0" err="1" smtClean="0"/>
              <a:t>among</a:t>
            </a:r>
            <a:r>
              <a:rPr lang="it-IT" sz="2000" dirty="0" smtClean="0"/>
              <a:t> the </a:t>
            </a:r>
            <a:r>
              <a:rPr lang="it-IT" sz="2000" dirty="0" err="1" smtClean="0"/>
              <a:t>awarded</a:t>
            </a:r>
            <a:r>
              <a:rPr lang="it-IT" sz="2000" dirty="0" smtClean="0"/>
              <a:t> </a:t>
            </a:r>
            <a:r>
              <a:rPr lang="it-IT" sz="2000" dirty="0" err="1" smtClean="0"/>
              <a:t>projects</a:t>
            </a:r>
            <a:r>
              <a:rPr lang="it-IT" sz="2000" dirty="0" smtClean="0"/>
              <a:t>,  a </a:t>
            </a:r>
            <a:r>
              <a:rPr lang="it-IT" sz="2000" dirty="0" err="1" smtClean="0"/>
              <a:t>total</a:t>
            </a:r>
            <a:r>
              <a:rPr lang="it-IT" sz="2000" dirty="0" smtClean="0"/>
              <a:t> of </a:t>
            </a:r>
            <a:r>
              <a:rPr lang="en-US" sz="2000" b="1" dirty="0" smtClean="0"/>
              <a:t>200 </a:t>
            </a:r>
            <a:r>
              <a:rPr lang="it-IT" sz="2000" b="1" dirty="0"/>
              <a:t>Case </a:t>
            </a:r>
            <a:r>
              <a:rPr lang="it-IT" sz="2000" b="1" dirty="0" err="1"/>
              <a:t>studies</a:t>
            </a:r>
            <a:r>
              <a:rPr lang="it-IT" sz="2000" b="1" dirty="0"/>
              <a:t>  </a:t>
            </a:r>
            <a:r>
              <a:rPr lang="it-IT" sz="2000" dirty="0" smtClean="0"/>
              <a:t>in </a:t>
            </a:r>
            <a:r>
              <a:rPr lang="it-IT" sz="2000" dirty="0"/>
              <a:t>18 </a:t>
            </a:r>
            <a:r>
              <a:rPr lang="it-IT" sz="2000" dirty="0" err="1"/>
              <a:t>European</a:t>
            </a:r>
            <a:r>
              <a:rPr lang="it-IT" sz="2000" dirty="0"/>
              <a:t> </a:t>
            </a:r>
            <a:r>
              <a:rPr lang="it-IT" sz="2000" dirty="0" err="1" smtClean="0"/>
              <a:t>Countries</a:t>
            </a:r>
            <a:r>
              <a:rPr lang="it-IT" sz="2000" dirty="0" smtClean="0"/>
              <a:t>. </a:t>
            </a:r>
          </a:p>
          <a:p>
            <a:pPr marL="630936" lvl="1" indent="-274320" algn="just">
              <a:buClr>
                <a:schemeClr val="tx1"/>
              </a:buClr>
              <a:defRPr/>
            </a:pPr>
            <a:endParaRPr lang="it-IT" sz="2000" dirty="0"/>
          </a:p>
          <a:p>
            <a:pPr marL="630936" lvl="1" indent="-274320" algn="just">
              <a:buClr>
                <a:schemeClr val="tx1"/>
              </a:buClr>
              <a:defRPr/>
            </a:pPr>
            <a:r>
              <a:rPr lang="it-IT" sz="2000" dirty="0" smtClean="0"/>
              <a:t>	The case </a:t>
            </a:r>
            <a:r>
              <a:rPr lang="it-IT" sz="2000" dirty="0" err="1" smtClean="0"/>
              <a:t>studies</a:t>
            </a:r>
            <a:r>
              <a:rPr lang="it-IT" sz="2000" dirty="0" smtClean="0"/>
              <a:t> </a:t>
            </a:r>
            <a:r>
              <a:rPr lang="it-IT" sz="2000" dirty="0" err="1" smtClean="0"/>
              <a:t>were</a:t>
            </a:r>
            <a:r>
              <a:rPr lang="it-IT" sz="2000" dirty="0" smtClean="0"/>
              <a:t> </a:t>
            </a:r>
            <a:r>
              <a:rPr lang="it-IT" sz="2000" dirty="0" err="1" smtClean="0"/>
              <a:t>selected</a:t>
            </a:r>
            <a:r>
              <a:rPr lang="it-IT" sz="2000" dirty="0" smtClean="0"/>
              <a:t> </a:t>
            </a:r>
            <a:r>
              <a:rPr lang="it-IT" sz="2000" dirty="0" err="1" smtClean="0"/>
              <a:t>as</a:t>
            </a:r>
            <a:r>
              <a:rPr lang="it-IT" sz="2000" dirty="0" smtClean="0"/>
              <a:t> the </a:t>
            </a:r>
            <a:r>
              <a:rPr lang="it-IT" sz="2000" b="1" dirty="0" smtClean="0"/>
              <a:t>best </a:t>
            </a:r>
            <a:r>
              <a:rPr lang="it-IT" sz="2000" b="1" dirty="0" err="1" smtClean="0"/>
              <a:t>among</a:t>
            </a:r>
            <a:r>
              <a:rPr lang="it-IT" sz="2000" b="1" dirty="0" smtClean="0"/>
              <a:t> the </a:t>
            </a:r>
            <a:r>
              <a:rPr lang="it-IT" sz="2000" b="1" dirty="0" err="1" smtClean="0"/>
              <a:t>quality</a:t>
            </a:r>
            <a:r>
              <a:rPr lang="it-IT" sz="2000" b="1" dirty="0" smtClean="0"/>
              <a:t> </a:t>
            </a:r>
            <a:r>
              <a:rPr lang="it-IT" sz="2000" b="1" dirty="0" err="1" smtClean="0"/>
              <a:t>projects</a:t>
            </a:r>
            <a:r>
              <a:rPr lang="it-IT" sz="2000" dirty="0" smtClean="0"/>
              <a:t> </a:t>
            </a:r>
            <a:r>
              <a:rPr lang="it-IT" sz="2000" dirty="0" err="1" smtClean="0"/>
              <a:t>that</a:t>
            </a:r>
            <a:r>
              <a:rPr lang="it-IT" sz="2000" dirty="0" smtClean="0"/>
              <a:t> </a:t>
            </a:r>
            <a:r>
              <a:rPr lang="it-IT" sz="2000" dirty="0" err="1" smtClean="0"/>
              <a:t>were</a:t>
            </a:r>
            <a:r>
              <a:rPr lang="it-IT" sz="2000" dirty="0" smtClean="0"/>
              <a:t> </a:t>
            </a:r>
            <a:r>
              <a:rPr lang="it-IT" sz="2000" dirty="0" err="1" smtClean="0"/>
              <a:t>awarded</a:t>
            </a:r>
            <a:r>
              <a:rPr lang="it-IT" sz="2000" dirty="0" smtClean="0"/>
              <a:t> the ELL.</a:t>
            </a:r>
          </a:p>
          <a:p>
            <a:pPr marL="630936" lvl="1" indent="-274320" algn="just">
              <a:buClr>
                <a:schemeClr val="tx1"/>
              </a:buClr>
              <a:defRPr/>
            </a:pPr>
            <a:endParaRPr lang="it-IT" sz="2000" dirty="0"/>
          </a:p>
          <a:p>
            <a:pPr marL="630936" lvl="1" indent="-274320" algn="just">
              <a:buClr>
                <a:schemeClr val="tx1"/>
              </a:buClr>
              <a:defRPr/>
            </a:pPr>
            <a:r>
              <a:rPr lang="it-IT" sz="2000" dirty="0" smtClean="0"/>
              <a:t>	</a:t>
            </a:r>
            <a:r>
              <a:rPr lang="it-IT" sz="2000" dirty="0"/>
              <a:t>T</a:t>
            </a:r>
            <a:r>
              <a:rPr lang="it-IT" sz="2000" dirty="0" smtClean="0"/>
              <a:t>elephone or personal </a:t>
            </a:r>
            <a:r>
              <a:rPr lang="it-IT" sz="2000" b="1" dirty="0" err="1" smtClean="0"/>
              <a:t>meetings</a:t>
            </a:r>
            <a:r>
              <a:rPr lang="it-IT" sz="2000" b="1" dirty="0" smtClean="0"/>
              <a:t> </a:t>
            </a:r>
            <a:r>
              <a:rPr lang="it-IT" sz="2000" b="1" dirty="0" err="1" smtClean="0"/>
              <a:t>were</a:t>
            </a:r>
            <a:r>
              <a:rPr lang="it-IT" sz="2000" b="1" dirty="0" smtClean="0"/>
              <a:t> </a:t>
            </a:r>
            <a:r>
              <a:rPr lang="it-IT" sz="2000" b="1" dirty="0" err="1" smtClean="0"/>
              <a:t>organized</a:t>
            </a:r>
            <a:r>
              <a:rPr lang="it-IT" sz="2000" b="1" dirty="0" smtClean="0"/>
              <a:t> </a:t>
            </a:r>
            <a:r>
              <a:rPr lang="it-IT" sz="2000" dirty="0" smtClean="0"/>
              <a:t>with </a:t>
            </a:r>
            <a:r>
              <a:rPr lang="it-IT" sz="2000" dirty="0" err="1" smtClean="0"/>
              <a:t>each</a:t>
            </a:r>
            <a:r>
              <a:rPr lang="it-IT" sz="2000" dirty="0" smtClean="0"/>
              <a:t>   coordinator of the </a:t>
            </a:r>
            <a:r>
              <a:rPr lang="it-IT" sz="2000" dirty="0" err="1" smtClean="0"/>
              <a:t>selected</a:t>
            </a:r>
            <a:r>
              <a:rPr lang="it-IT" sz="2000" dirty="0" smtClean="0"/>
              <a:t> </a:t>
            </a:r>
            <a:r>
              <a:rPr lang="it-IT" sz="2000" dirty="0" err="1" smtClean="0"/>
              <a:t>initiatives</a:t>
            </a:r>
            <a:r>
              <a:rPr lang="it-IT" sz="2000" dirty="0" smtClean="0"/>
              <a:t> and </a:t>
            </a:r>
            <a:r>
              <a:rPr lang="it-IT" sz="2000" dirty="0" err="1" smtClean="0"/>
              <a:t>interviews</a:t>
            </a:r>
            <a:r>
              <a:rPr lang="it-IT" sz="2000" dirty="0" smtClean="0"/>
              <a:t> </a:t>
            </a:r>
            <a:r>
              <a:rPr lang="it-IT" sz="2000" dirty="0" err="1" smtClean="0"/>
              <a:t>were</a:t>
            </a:r>
            <a:r>
              <a:rPr lang="it-IT" sz="2000" dirty="0" smtClean="0"/>
              <a:t> made.</a:t>
            </a:r>
            <a:endParaRPr lang="it-IT" sz="2400" dirty="0"/>
          </a:p>
          <a:p>
            <a:pPr marL="630936" lvl="1" indent="-274320" algn="just">
              <a:buClr>
                <a:schemeClr val="tx1"/>
              </a:buClr>
              <a:defRPr/>
            </a:pPr>
            <a:r>
              <a:rPr lang="it-IT" sz="2400" dirty="0" smtClean="0"/>
              <a:t>	</a:t>
            </a:r>
          </a:p>
          <a:p>
            <a:pPr marL="630936" lvl="1" indent="-274320" algn="r">
              <a:buClr>
                <a:schemeClr val="tx1"/>
              </a:buClr>
              <a:defRPr/>
            </a:pPr>
            <a:r>
              <a:rPr lang="en-US" sz="2000" dirty="0">
                <a:hlinkClick r:id="rId3"/>
              </a:rPr>
              <a:t>Link to Case Studies</a:t>
            </a:r>
            <a:endParaRPr lang="it-IT" sz="2000" dirty="0"/>
          </a:p>
          <a:p>
            <a:pPr marL="630936" lvl="1" indent="-274320" algn="just">
              <a:buClr>
                <a:schemeClr val="tx1"/>
              </a:buClr>
              <a:defRPr/>
            </a:pPr>
            <a:endParaRPr lang="it-IT" sz="2400" dirty="0" smtClean="0"/>
          </a:p>
          <a:p>
            <a:pPr marL="630936" lvl="1" indent="-274320" algn="just">
              <a:buClr>
                <a:schemeClr val="tx1"/>
              </a:buClr>
              <a:defRPr/>
            </a:pPr>
            <a:endParaRPr lang="it-IT" sz="2400" dirty="0"/>
          </a:p>
          <a:p>
            <a:pPr marL="630936" lvl="1" indent="-274320" algn="just">
              <a:buClr>
                <a:schemeClr val="tx1"/>
              </a:buClr>
              <a:defRPr/>
            </a:pPr>
            <a:r>
              <a:rPr lang="it-IT" sz="2400"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Database of Case </a:t>
            </a:r>
            <a:r>
              <a:rPr lang="it-IT" sz="3200" dirty="0" err="1"/>
              <a:t>Studies</a:t>
            </a:r>
            <a:endParaRPr lang="it-IT" sz="3200" dirty="0"/>
          </a:p>
        </p:txBody>
      </p:sp>
      <p:sp>
        <p:nvSpPr>
          <p:cNvPr id="6" name="Rettangolo 5"/>
          <p:cNvSpPr/>
          <p:nvPr/>
        </p:nvSpPr>
        <p:spPr>
          <a:xfrm>
            <a:off x="0" y="2276872"/>
            <a:ext cx="8172400" cy="830997"/>
          </a:xfrm>
          <a:prstGeom prst="rect">
            <a:avLst/>
          </a:prstGeom>
        </p:spPr>
        <p:txBody>
          <a:bodyPr wrap="square">
            <a:spAutoFit/>
          </a:bodyPr>
          <a:lstStyle/>
          <a:p>
            <a:pPr marL="630936" lvl="1" indent="-274320" algn="just">
              <a:buClr>
                <a:schemeClr val="tx1"/>
              </a:buClr>
              <a:defRPr/>
            </a:pPr>
            <a:endParaRPr lang="it-IT" sz="2400" dirty="0"/>
          </a:p>
          <a:p>
            <a:pPr marL="630936" lvl="1" indent="-274320" algn="just">
              <a:buClr>
                <a:schemeClr val="tx1"/>
              </a:buClr>
              <a:defRPr/>
            </a:pPr>
            <a:r>
              <a:rPr lang="it-IT" sz="2400" dirty="0" smtClean="0"/>
              <a:t>	</a:t>
            </a:r>
            <a:r>
              <a:rPr lang="it-IT" sz="2400" dirty="0">
                <a:solidFill>
                  <a:srgbClr val="009A46"/>
                </a:solidFill>
                <a:ea typeface="SimSun" pitchFamily="2" charset="-122"/>
                <a:cs typeface="Calibri" pitchFamily="34" charset="0"/>
              </a:rPr>
              <a:t>	</a:t>
            </a:r>
            <a:endParaRPr lang="it-IT" sz="2400" dirty="0" smtClean="0">
              <a:solidFill>
                <a:srgbClr val="009A46"/>
              </a:solidFill>
              <a:ea typeface="SimSun" pitchFamily="2" charset="-122"/>
              <a:cs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2" y="1628800"/>
            <a:ext cx="63912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51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smtClean="0"/>
              <a:t>Recommendation</a:t>
            </a:r>
            <a:r>
              <a:rPr lang="it-IT" sz="3200" dirty="0" smtClean="0"/>
              <a:t> </a:t>
            </a:r>
            <a:r>
              <a:rPr lang="it-IT" sz="3200" dirty="0" err="1" smtClean="0"/>
              <a:t>for</a:t>
            </a:r>
            <a:r>
              <a:rPr lang="it-IT" sz="3200" dirty="0" smtClean="0"/>
              <a:t> </a:t>
            </a:r>
            <a:r>
              <a:rPr lang="it-IT" sz="3200" dirty="0" err="1" smtClean="0"/>
              <a:t>Quality</a:t>
            </a:r>
            <a:r>
              <a:rPr lang="it-IT" sz="3200" dirty="0" smtClean="0"/>
              <a:t> </a:t>
            </a:r>
            <a:br>
              <a:rPr lang="it-IT" sz="3200" dirty="0" smtClean="0"/>
            </a:br>
            <a:r>
              <a:rPr lang="it-IT" sz="1400" dirty="0" err="1" smtClean="0"/>
              <a:t>by</a:t>
            </a:r>
            <a:r>
              <a:rPr lang="it-IT" sz="1400" dirty="0" smtClean="0"/>
              <a:t>  </a:t>
            </a:r>
            <a:r>
              <a:rPr lang="it-IT" sz="1400" dirty="0" err="1" smtClean="0"/>
              <a:t>awarded</a:t>
            </a:r>
            <a:r>
              <a:rPr lang="it-IT" sz="1400" dirty="0" smtClean="0"/>
              <a:t> project </a:t>
            </a:r>
            <a:r>
              <a:rPr lang="it-IT" sz="1400" dirty="0" err="1" smtClean="0"/>
              <a:t>promoters</a:t>
            </a:r>
            <a:endParaRPr lang="it-IT" sz="14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539552" y="1700808"/>
            <a:ext cx="7920880" cy="5816977"/>
          </a:xfrm>
          <a:prstGeom prst="rect">
            <a:avLst/>
          </a:prstGeom>
        </p:spPr>
        <p:txBody>
          <a:bodyPr wrap="square">
            <a:spAutoFit/>
          </a:bodyPr>
          <a:lstStyle/>
          <a:p>
            <a:pPr marL="630936" lvl="1" indent="-274320" algn="just">
              <a:buClr>
                <a:schemeClr val="tx1"/>
              </a:buClr>
              <a:defRPr/>
            </a:pPr>
            <a:r>
              <a:rPr lang="it-IT" sz="2400" dirty="0" smtClean="0">
                <a:solidFill>
                  <a:srgbClr val="009A46"/>
                </a:solidFill>
                <a:ea typeface="SimSun" pitchFamily="2" charset="-122"/>
                <a:cs typeface="Calibri" pitchFamily="34" charset="0"/>
              </a:rPr>
              <a:t>	</a:t>
            </a:r>
          </a:p>
          <a:p>
            <a:pPr indent="-274320">
              <a:buClr>
                <a:schemeClr val="tx1"/>
              </a:buClr>
              <a:defRPr/>
            </a:pPr>
            <a:r>
              <a:rPr lang="it-IT" dirty="0"/>
              <a:t>	</a:t>
            </a:r>
          </a:p>
          <a:p>
            <a:pPr indent="-274320">
              <a:buClr>
                <a:schemeClr val="tx1"/>
              </a:buClr>
              <a:defRPr/>
            </a:pPr>
            <a:r>
              <a:rPr lang="it-IT" dirty="0" err="1" smtClean="0"/>
              <a:t>Quality</a:t>
            </a:r>
            <a:r>
              <a:rPr lang="it-IT" dirty="0" smtClean="0"/>
              <a:t> </a:t>
            </a:r>
            <a:r>
              <a:rPr lang="it-IT" dirty="0" err="1" smtClean="0"/>
              <a:t>issues</a:t>
            </a:r>
            <a:r>
              <a:rPr lang="it-IT" dirty="0" smtClean="0"/>
              <a:t> </a:t>
            </a:r>
            <a:r>
              <a:rPr lang="it-IT" dirty="0" err="1" smtClean="0"/>
              <a:t>to</a:t>
            </a:r>
            <a:r>
              <a:rPr lang="it-IT" dirty="0" smtClean="0"/>
              <a:t> </a:t>
            </a:r>
            <a:r>
              <a:rPr lang="it-IT" dirty="0" err="1" smtClean="0"/>
              <a:t>be</a:t>
            </a:r>
            <a:r>
              <a:rPr lang="it-IT" dirty="0" smtClean="0"/>
              <a:t> </a:t>
            </a:r>
            <a:r>
              <a:rPr lang="it-IT" dirty="0" err="1" smtClean="0"/>
              <a:t>taken</a:t>
            </a:r>
            <a:r>
              <a:rPr lang="it-IT" dirty="0" smtClean="0"/>
              <a:t> </a:t>
            </a:r>
            <a:r>
              <a:rPr lang="it-IT" dirty="0" err="1" smtClean="0"/>
              <a:t>into</a:t>
            </a:r>
            <a:r>
              <a:rPr lang="it-IT" dirty="0" smtClean="0"/>
              <a:t> account in the project </a:t>
            </a:r>
            <a:r>
              <a:rPr lang="it-IT" dirty="0" err="1" smtClean="0"/>
              <a:t>development</a:t>
            </a:r>
            <a:r>
              <a:rPr lang="it-IT" dirty="0" smtClean="0"/>
              <a:t>:</a:t>
            </a:r>
          </a:p>
          <a:p>
            <a:r>
              <a:rPr lang="en-US" dirty="0"/>
              <a:t> </a:t>
            </a:r>
            <a:endParaRPr lang="it-IT" dirty="0"/>
          </a:p>
          <a:p>
            <a:pPr>
              <a:buFont typeface="Wingdings" pitchFamily="2" charset="2"/>
              <a:buChar char="§"/>
            </a:pPr>
            <a:r>
              <a:rPr lang="en-US" sz="1600" dirty="0"/>
              <a:t>  direct </a:t>
            </a:r>
            <a:r>
              <a:rPr lang="en-US" sz="1600" b="1" dirty="0"/>
              <a:t>involvement of the target </a:t>
            </a:r>
            <a:r>
              <a:rPr lang="en-US" sz="1600" b="1" dirty="0" smtClean="0"/>
              <a:t>group</a:t>
            </a:r>
          </a:p>
          <a:p>
            <a:pPr>
              <a:buFont typeface="Wingdings" pitchFamily="2" charset="2"/>
              <a:buChar char="§"/>
            </a:pPr>
            <a:endParaRPr lang="en-US" sz="1600" dirty="0"/>
          </a:p>
          <a:p>
            <a:pPr>
              <a:buFont typeface="Wingdings" pitchFamily="2" charset="2"/>
              <a:buChar char="§"/>
            </a:pPr>
            <a:r>
              <a:rPr lang="en-US" sz="1600" dirty="0"/>
              <a:t>  take into account what </a:t>
            </a:r>
            <a:r>
              <a:rPr lang="en-US" sz="1600" b="1" dirty="0"/>
              <a:t>exists </a:t>
            </a:r>
            <a:r>
              <a:rPr lang="en-US" sz="1600" b="1" dirty="0" smtClean="0"/>
              <a:t>already and </a:t>
            </a:r>
            <a:r>
              <a:rPr lang="en-US" sz="1600" dirty="0" smtClean="0"/>
              <a:t> </a:t>
            </a:r>
            <a:r>
              <a:rPr lang="en-US" sz="1600" dirty="0"/>
              <a:t>concentrate </a:t>
            </a:r>
            <a:r>
              <a:rPr lang="en-US" sz="1600" b="1" dirty="0"/>
              <a:t>on  innovative aspects</a:t>
            </a:r>
          </a:p>
          <a:p>
            <a:pPr>
              <a:buFont typeface="Wingdings" pitchFamily="2" charset="2"/>
              <a:buChar char="§"/>
            </a:pPr>
            <a:endParaRPr lang="it-IT" sz="1600" dirty="0" err="1"/>
          </a:p>
          <a:p>
            <a:pPr>
              <a:buFont typeface="Wingdings" pitchFamily="2" charset="2"/>
              <a:buChar char="§"/>
            </a:pPr>
            <a:r>
              <a:rPr lang="en-US" sz="1600" dirty="0"/>
              <a:t>  take into account  </a:t>
            </a:r>
            <a:r>
              <a:rPr lang="en-US" sz="1600" b="1" dirty="0"/>
              <a:t>criteria used to award </a:t>
            </a:r>
            <a:r>
              <a:rPr lang="en-US" sz="1600" dirty="0"/>
              <a:t>the Label in the project </a:t>
            </a:r>
            <a:r>
              <a:rPr lang="en-US" sz="1600" dirty="0" smtClean="0"/>
              <a:t>planning</a:t>
            </a:r>
          </a:p>
          <a:p>
            <a:pPr>
              <a:buFont typeface="Wingdings" pitchFamily="2" charset="2"/>
              <a:buChar char="§"/>
            </a:pPr>
            <a:endParaRPr lang="it-IT" sz="1600" dirty="0" err="1"/>
          </a:p>
          <a:p>
            <a:pPr>
              <a:buFont typeface="Wingdings" pitchFamily="2" charset="2"/>
              <a:buChar char="§"/>
            </a:pPr>
            <a:r>
              <a:rPr lang="en-US" sz="1600" dirty="0"/>
              <a:t>  </a:t>
            </a:r>
            <a:r>
              <a:rPr lang="en-US" sz="1600" b="1" dirty="0"/>
              <a:t>clear description </a:t>
            </a:r>
            <a:r>
              <a:rPr lang="en-US" sz="1600" dirty="0"/>
              <a:t>of the product or method for the benefit of the end </a:t>
            </a:r>
            <a:r>
              <a:rPr lang="en-US" sz="1600" dirty="0" smtClean="0"/>
              <a:t>users.</a:t>
            </a:r>
          </a:p>
          <a:p>
            <a:pPr>
              <a:buFont typeface="Wingdings" pitchFamily="2" charset="2"/>
              <a:buChar char="§"/>
            </a:pPr>
            <a:endParaRPr lang="it-IT" sz="1600" dirty="0" err="1"/>
          </a:p>
          <a:p>
            <a:pPr>
              <a:buFont typeface="Wingdings" pitchFamily="2" charset="2"/>
              <a:buChar char="§"/>
            </a:pPr>
            <a:r>
              <a:rPr lang="en-US" sz="1600" dirty="0"/>
              <a:t>  </a:t>
            </a:r>
            <a:r>
              <a:rPr lang="en-US" sz="1600" b="1" dirty="0"/>
              <a:t>test the deliverables </a:t>
            </a:r>
            <a:r>
              <a:rPr lang="en-US" sz="1600" dirty="0"/>
              <a:t>produced and implement  corrective actions </a:t>
            </a:r>
            <a:endParaRPr lang="en-US" sz="1600" dirty="0" smtClean="0"/>
          </a:p>
          <a:p>
            <a:pPr>
              <a:buFont typeface="Wingdings" pitchFamily="2" charset="2"/>
              <a:buChar char="§"/>
            </a:pPr>
            <a:endParaRPr lang="en-US" sz="1600" dirty="0"/>
          </a:p>
          <a:p>
            <a:pPr>
              <a:buFont typeface="Wingdings" pitchFamily="2" charset="2"/>
              <a:buChar char="§"/>
            </a:pPr>
            <a:r>
              <a:rPr lang="en-US" sz="1600" dirty="0"/>
              <a:t>  Involve organizations to support the </a:t>
            </a:r>
            <a:r>
              <a:rPr lang="en-US" sz="1600" b="1" dirty="0"/>
              <a:t>project’s sustainability</a:t>
            </a:r>
            <a:r>
              <a:rPr lang="en-US" sz="1600" dirty="0"/>
              <a:t>.</a:t>
            </a:r>
            <a:endParaRPr lang="it-IT" sz="1600" dirty="0" err="1"/>
          </a:p>
          <a:p>
            <a:pPr>
              <a:buFont typeface="Wingdings" pitchFamily="2" charset="2"/>
              <a:buChar char="§"/>
            </a:pPr>
            <a:endParaRPr lang="it-IT" sz="1600" dirty="0"/>
          </a:p>
          <a:p>
            <a:pPr indent="-274320">
              <a:buClr>
                <a:schemeClr val="tx1"/>
              </a:buClr>
              <a:defRPr/>
            </a:pPr>
            <a:endParaRPr lang="it-IT" dirty="0" smtClean="0"/>
          </a:p>
          <a:p>
            <a:pPr lvl="0"/>
            <a:r>
              <a:rPr lang="en-US" dirty="0" smtClean="0"/>
              <a:t>	</a:t>
            </a:r>
            <a:endParaRPr lang="en-US" dirty="0"/>
          </a:p>
          <a:p>
            <a:r>
              <a:rPr lang="it-IT" dirty="0" smtClean="0"/>
              <a:t>	</a:t>
            </a:r>
          </a:p>
          <a:p>
            <a:pPr marL="630936" lvl="1" indent="-274320" algn="just">
              <a:buClr>
                <a:schemeClr val="tx1"/>
              </a:buClr>
              <a:defRPr/>
            </a:pPr>
            <a:endParaRPr lang="it-IT" sz="2400" dirty="0" smtClean="0"/>
          </a:p>
          <a:p>
            <a:pPr marL="630936" lvl="1" indent="-274320" algn="just">
              <a:buClr>
                <a:schemeClr val="tx1"/>
              </a:buClr>
              <a:defRPr/>
            </a:pPr>
            <a:endParaRPr lang="it-IT" sz="2400" dirty="0"/>
          </a:p>
        </p:txBody>
      </p:sp>
    </p:spTree>
    <p:extLst>
      <p:ext uri="{BB962C8B-B14F-4D97-AF65-F5344CB8AC3E}">
        <p14:creationId xmlns:p14="http://schemas.microsoft.com/office/powerpoint/2010/main" val="250150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smtClean="0"/>
              <a:t>Identification</a:t>
            </a:r>
            <a:r>
              <a:rPr lang="it-IT" sz="3200" dirty="0" smtClean="0"/>
              <a:t> </a:t>
            </a:r>
            <a:r>
              <a:rPr lang="it-IT" sz="3200" dirty="0" err="1" smtClean="0"/>
              <a:t>of</a:t>
            </a:r>
            <a:r>
              <a:rPr lang="it-IT" sz="3200" dirty="0" smtClean="0"/>
              <a:t> Best </a:t>
            </a:r>
            <a:r>
              <a:rPr lang="it-IT" sz="3200" dirty="0" err="1" smtClean="0"/>
              <a:t>Practice</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611560" y="1340768"/>
            <a:ext cx="3960440" cy="5232202"/>
          </a:xfrm>
          <a:prstGeom prst="rect">
            <a:avLst/>
          </a:prstGeom>
        </p:spPr>
        <p:txBody>
          <a:bodyPr wrap="square">
            <a:spAutoFit/>
          </a:bodyPr>
          <a:lstStyle/>
          <a:p>
            <a:pPr marL="630936" lvl="1" indent="-274320" algn="just">
              <a:buClr>
                <a:schemeClr val="tx1"/>
              </a:buClr>
              <a:defRPr/>
            </a:pPr>
            <a:r>
              <a:rPr lang="it-IT" sz="2400" dirty="0" smtClean="0">
                <a:solidFill>
                  <a:srgbClr val="009A46"/>
                </a:solidFill>
                <a:ea typeface="SimSun" pitchFamily="2" charset="-122"/>
                <a:cs typeface="Calibri" pitchFamily="34" charset="0"/>
              </a:rPr>
              <a:t>	</a:t>
            </a:r>
          </a:p>
          <a:p>
            <a:pPr indent="-274320">
              <a:buClr>
                <a:schemeClr val="tx1"/>
              </a:buClr>
              <a:defRPr/>
            </a:pPr>
            <a:r>
              <a:rPr lang="it-IT" dirty="0"/>
              <a:t>	</a:t>
            </a:r>
          </a:p>
          <a:p>
            <a:pPr indent="-274320">
              <a:buClr>
                <a:schemeClr val="tx1"/>
              </a:buClr>
              <a:defRPr/>
            </a:pPr>
            <a:r>
              <a:rPr lang="it-IT" dirty="0" smtClean="0"/>
              <a:t>Report on Best </a:t>
            </a:r>
            <a:r>
              <a:rPr lang="it-IT" dirty="0" err="1" smtClean="0"/>
              <a:t>Practice</a:t>
            </a:r>
            <a:r>
              <a:rPr lang="it-IT" dirty="0" smtClean="0"/>
              <a:t> </a:t>
            </a:r>
            <a:r>
              <a:rPr lang="it-IT" dirty="0" err="1" smtClean="0"/>
              <a:t>identified</a:t>
            </a:r>
            <a:r>
              <a:rPr lang="it-IT" dirty="0" smtClean="0"/>
              <a:t> in </a:t>
            </a:r>
            <a:r>
              <a:rPr lang="it-IT" dirty="0" err="1" smtClean="0"/>
              <a:t>projects</a:t>
            </a:r>
            <a:r>
              <a:rPr lang="it-IT" dirty="0" smtClean="0"/>
              <a:t> </a:t>
            </a:r>
            <a:r>
              <a:rPr lang="it-IT" dirty="0" err="1" smtClean="0"/>
              <a:t>that</a:t>
            </a:r>
            <a:r>
              <a:rPr lang="it-IT" dirty="0" smtClean="0"/>
              <a:t> </a:t>
            </a:r>
            <a:r>
              <a:rPr lang="it-IT" dirty="0" err="1" smtClean="0"/>
              <a:t>were</a:t>
            </a:r>
            <a:r>
              <a:rPr lang="it-IT" dirty="0" smtClean="0"/>
              <a:t> </a:t>
            </a:r>
            <a:r>
              <a:rPr lang="it-IT" dirty="0" err="1" smtClean="0"/>
              <a:t>awarded</a:t>
            </a:r>
            <a:r>
              <a:rPr lang="it-IT" dirty="0" smtClean="0"/>
              <a:t> the ELL:</a:t>
            </a:r>
          </a:p>
          <a:p>
            <a:pPr indent="-274320">
              <a:buClr>
                <a:schemeClr val="tx1"/>
              </a:buClr>
              <a:defRPr/>
            </a:pPr>
            <a:endParaRPr lang="it-IT" dirty="0"/>
          </a:p>
          <a:p>
            <a:pPr indent="-274320">
              <a:buClr>
                <a:schemeClr val="tx1"/>
              </a:buClr>
              <a:defRPr/>
            </a:pPr>
            <a:r>
              <a:rPr lang="it-IT" dirty="0" smtClean="0"/>
              <a:t>Best </a:t>
            </a:r>
            <a:r>
              <a:rPr lang="it-IT" dirty="0" err="1" smtClean="0"/>
              <a:t>practices</a:t>
            </a:r>
            <a:r>
              <a:rPr lang="it-IT" dirty="0" smtClean="0"/>
              <a:t> </a:t>
            </a:r>
            <a:r>
              <a:rPr lang="it-IT" dirty="0" err="1" smtClean="0"/>
              <a:t>refer</a:t>
            </a:r>
            <a:r>
              <a:rPr lang="it-IT" dirty="0" smtClean="0"/>
              <a:t> </a:t>
            </a:r>
            <a:r>
              <a:rPr lang="it-IT" dirty="0" err="1" smtClean="0"/>
              <a:t>to</a:t>
            </a:r>
            <a:r>
              <a:rPr lang="it-IT" dirty="0" smtClean="0"/>
              <a:t> the 4 </a:t>
            </a:r>
            <a:r>
              <a:rPr lang="it-IT" dirty="0" err="1" smtClean="0"/>
              <a:t>main</a:t>
            </a:r>
            <a:r>
              <a:rPr lang="it-IT" dirty="0" smtClean="0"/>
              <a:t> target </a:t>
            </a:r>
            <a:r>
              <a:rPr lang="it-IT" dirty="0" err="1" smtClean="0"/>
              <a:t>areas</a:t>
            </a:r>
            <a:r>
              <a:rPr lang="it-IT" dirty="0" smtClean="0"/>
              <a:t>:</a:t>
            </a:r>
          </a:p>
          <a:p>
            <a:pPr indent="-274320">
              <a:buClr>
                <a:schemeClr val="tx1"/>
              </a:buClr>
              <a:defRPr/>
            </a:pPr>
            <a:endParaRPr lang="it-IT" dirty="0"/>
          </a:p>
          <a:p>
            <a:pPr indent="-274320">
              <a:buClr>
                <a:schemeClr val="tx1"/>
              </a:buClr>
              <a:buFontTx/>
              <a:buChar char="-"/>
              <a:defRPr/>
            </a:pPr>
            <a:r>
              <a:rPr lang="it-IT" sz="1600" dirty="0" err="1" smtClean="0"/>
              <a:t>School</a:t>
            </a:r>
            <a:r>
              <a:rPr lang="it-IT" sz="1600" dirty="0" smtClean="0"/>
              <a:t> </a:t>
            </a:r>
            <a:r>
              <a:rPr lang="it-IT" sz="1600" dirty="0" err="1" smtClean="0"/>
              <a:t>Education</a:t>
            </a:r>
            <a:endParaRPr lang="it-IT" sz="1600" dirty="0" smtClean="0"/>
          </a:p>
          <a:p>
            <a:pPr indent="-274320">
              <a:buClr>
                <a:schemeClr val="tx1"/>
              </a:buClr>
              <a:buFontTx/>
              <a:buChar char="-"/>
              <a:defRPr/>
            </a:pPr>
            <a:r>
              <a:rPr lang="it-IT" sz="1600" dirty="0" err="1" smtClean="0"/>
              <a:t>Higher</a:t>
            </a:r>
            <a:r>
              <a:rPr lang="it-IT" sz="1600" dirty="0" smtClean="0"/>
              <a:t> </a:t>
            </a:r>
            <a:r>
              <a:rPr lang="it-IT" sz="1600" dirty="0" err="1" smtClean="0"/>
              <a:t>Education</a:t>
            </a:r>
            <a:endParaRPr lang="it-IT" sz="1600" dirty="0" smtClean="0"/>
          </a:p>
          <a:p>
            <a:pPr indent="-274320">
              <a:buClr>
                <a:schemeClr val="tx1"/>
              </a:buClr>
              <a:buFontTx/>
              <a:buChar char="-"/>
              <a:defRPr/>
            </a:pPr>
            <a:r>
              <a:rPr lang="it-IT" sz="1600" dirty="0" err="1" smtClean="0"/>
              <a:t>Adult</a:t>
            </a:r>
            <a:r>
              <a:rPr lang="it-IT" sz="1600" dirty="0" smtClean="0"/>
              <a:t> </a:t>
            </a:r>
            <a:r>
              <a:rPr lang="it-IT" sz="1600" dirty="0" err="1" smtClean="0"/>
              <a:t>Education</a:t>
            </a:r>
            <a:endParaRPr lang="it-IT" sz="1600" dirty="0" smtClean="0"/>
          </a:p>
          <a:p>
            <a:pPr indent="-274320">
              <a:buClr>
                <a:schemeClr val="tx1"/>
              </a:buClr>
              <a:buFontTx/>
              <a:buChar char="-"/>
              <a:defRPr/>
            </a:pPr>
            <a:r>
              <a:rPr lang="it-IT" sz="1600" dirty="0" err="1" smtClean="0"/>
              <a:t>Vocational</a:t>
            </a:r>
            <a:r>
              <a:rPr lang="it-IT" sz="1600" dirty="0" smtClean="0"/>
              <a:t> </a:t>
            </a:r>
            <a:r>
              <a:rPr lang="it-IT" sz="1600" dirty="0" err="1" smtClean="0"/>
              <a:t>Education</a:t>
            </a:r>
            <a:r>
              <a:rPr lang="it-IT" sz="1600" dirty="0" smtClean="0"/>
              <a:t> and Training</a:t>
            </a:r>
          </a:p>
          <a:p>
            <a:pPr indent="-274320">
              <a:buClr>
                <a:schemeClr val="tx1"/>
              </a:buClr>
              <a:buFontTx/>
              <a:buChar char="-"/>
              <a:defRPr/>
            </a:pPr>
            <a:endParaRPr lang="it-IT" dirty="0"/>
          </a:p>
          <a:p>
            <a:pPr lvl="0"/>
            <a:r>
              <a:rPr lang="en-US" dirty="0" smtClean="0"/>
              <a:t>	</a:t>
            </a:r>
            <a:endParaRPr lang="en-US" dirty="0"/>
          </a:p>
          <a:p>
            <a:pPr algn="r"/>
            <a:r>
              <a:rPr lang="en-US" dirty="0" smtClean="0">
                <a:hlinkClick r:id="rId3"/>
              </a:rPr>
              <a:t>Link to Best Practices</a:t>
            </a:r>
            <a:endParaRPr lang="it-IT" dirty="0" smtClean="0"/>
          </a:p>
          <a:p>
            <a:r>
              <a:rPr lang="it-IT" dirty="0" smtClean="0"/>
              <a:t>	</a:t>
            </a:r>
          </a:p>
          <a:p>
            <a:pPr marL="630936" lvl="1" indent="-274320" algn="just">
              <a:buClr>
                <a:schemeClr val="tx1"/>
              </a:buClr>
              <a:defRPr/>
            </a:pPr>
            <a:endParaRPr lang="it-IT" sz="2400" dirty="0" smtClean="0"/>
          </a:p>
          <a:p>
            <a:pPr marL="630936" lvl="1" indent="-274320" algn="just">
              <a:buClr>
                <a:schemeClr val="tx1"/>
              </a:buClr>
              <a:defRPr/>
            </a:pPr>
            <a:endParaRPr lang="it-IT"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79769"/>
            <a:ext cx="374332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smtClean="0"/>
              <a:t>Identification</a:t>
            </a:r>
            <a:r>
              <a:rPr lang="it-IT" sz="3200" dirty="0" smtClean="0"/>
              <a:t> </a:t>
            </a:r>
            <a:r>
              <a:rPr lang="it-IT" sz="3200" dirty="0" err="1" smtClean="0"/>
              <a:t>of</a:t>
            </a:r>
            <a:r>
              <a:rPr lang="it-IT" sz="3200" dirty="0" smtClean="0"/>
              <a:t> Best </a:t>
            </a:r>
            <a:r>
              <a:rPr lang="it-IT" sz="3200" dirty="0" err="1" smtClean="0"/>
              <a:t>Practice</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460" y="1348035"/>
            <a:ext cx="3673441"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48035"/>
            <a:ext cx="3627884"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91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smtClean="0"/>
              <a:t>Examples</a:t>
            </a:r>
            <a:r>
              <a:rPr lang="it-IT" sz="3200" dirty="0" smtClean="0"/>
              <a:t> of Best </a:t>
            </a:r>
            <a:r>
              <a:rPr lang="it-IT" sz="3200" dirty="0" err="1" smtClean="0"/>
              <a:t>Practices</a:t>
            </a:r>
            <a:r>
              <a:rPr lang="it-IT" sz="3200" dirty="0" smtClean="0"/>
              <a:t> 1/2</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1" y="2146989"/>
            <a:ext cx="5848711" cy="309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3"/>
          <p:cNvSpPr>
            <a:spLocks noChangeArrowheads="1"/>
          </p:cNvSpPr>
          <p:nvPr/>
        </p:nvSpPr>
        <p:spPr bwMode="auto">
          <a:xfrm>
            <a:off x="4997580" y="1200795"/>
            <a:ext cx="3657600" cy="1440160"/>
          </a:xfrm>
          <a:prstGeom prst="wedgeRoundRectCallout">
            <a:avLst>
              <a:gd name="adj1" fmla="val -67038"/>
              <a:gd name="adj2" fmla="val 28651"/>
              <a:gd name="adj3" fmla="val 16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b="1" dirty="0" smtClean="0">
                <a:latin typeface="Arial" charset="0"/>
              </a:rPr>
              <a:t>Database with 800 </a:t>
            </a:r>
            <a:r>
              <a:rPr lang="en-GB" sz="2000" b="1" dirty="0">
                <a:latin typeface="Arial" charset="0"/>
              </a:rPr>
              <a:t>validated e-learning based </a:t>
            </a:r>
            <a:r>
              <a:rPr lang="en-GB" sz="2000" b="1" dirty="0" smtClean="0">
                <a:latin typeface="Arial" charset="0"/>
              </a:rPr>
              <a:t>sources for the learning of 18 languages</a:t>
            </a:r>
            <a:endParaRPr lang="en-GB" sz="2000" b="1" dirty="0">
              <a:latin typeface="Arial" charset="0"/>
            </a:endParaRPr>
          </a:p>
        </p:txBody>
      </p:sp>
      <p:sp>
        <p:nvSpPr>
          <p:cNvPr id="9" name="AutoShape 3"/>
          <p:cNvSpPr>
            <a:spLocks noChangeArrowheads="1"/>
          </p:cNvSpPr>
          <p:nvPr/>
        </p:nvSpPr>
        <p:spPr bwMode="auto">
          <a:xfrm>
            <a:off x="4985712" y="2852936"/>
            <a:ext cx="3657600" cy="1018254"/>
          </a:xfrm>
          <a:prstGeom prst="wedgeRoundRectCallout">
            <a:avLst>
              <a:gd name="adj1" fmla="val -64765"/>
              <a:gd name="adj2" fmla="val 24741"/>
              <a:gd name="adj3" fmla="val 16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b="1" dirty="0">
                <a:latin typeface="Arial" charset="0"/>
              </a:rPr>
              <a:t>Collection of 300 e-learning experiences of language teachers</a:t>
            </a:r>
          </a:p>
        </p:txBody>
      </p:sp>
      <p:sp>
        <p:nvSpPr>
          <p:cNvPr id="10" name="AutoShape 3"/>
          <p:cNvSpPr>
            <a:spLocks noChangeArrowheads="1"/>
          </p:cNvSpPr>
          <p:nvPr/>
        </p:nvSpPr>
        <p:spPr bwMode="auto">
          <a:xfrm>
            <a:off x="5024683" y="4062232"/>
            <a:ext cx="3630498" cy="1599016"/>
          </a:xfrm>
          <a:prstGeom prst="wedgeRoundRectCallout">
            <a:avLst>
              <a:gd name="adj1" fmla="val -67492"/>
              <a:gd name="adj2" fmla="val 21874"/>
              <a:gd name="adj3" fmla="val 16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b="1" dirty="0">
                <a:latin typeface="Arial" charset="0"/>
              </a:rPr>
              <a:t>On line course on:</a:t>
            </a:r>
          </a:p>
          <a:p>
            <a:r>
              <a:rPr lang="en-GB" sz="2000" b="1" dirty="0" smtClean="0">
                <a:latin typeface="Arial" charset="0"/>
              </a:rPr>
              <a:t>Selecting, Using, Creating</a:t>
            </a:r>
            <a:endParaRPr lang="en-GB" sz="2000" b="1" dirty="0">
              <a:latin typeface="Arial" charset="0"/>
            </a:endParaRPr>
          </a:p>
          <a:p>
            <a:r>
              <a:rPr lang="en-GB" sz="2000" b="1" dirty="0" smtClean="0">
                <a:latin typeface="Arial" charset="0"/>
              </a:rPr>
              <a:t>e-learning </a:t>
            </a:r>
            <a:r>
              <a:rPr lang="en-GB" sz="2000" b="1" dirty="0">
                <a:latin typeface="Arial" charset="0"/>
              </a:rPr>
              <a:t>based language learning sources</a:t>
            </a:r>
          </a:p>
          <a:p>
            <a:pPr algn="ctr"/>
            <a:endParaRPr lang="en-GB" sz="1600" b="1" dirty="0">
              <a:latin typeface="Arial" charset="0"/>
            </a:endParaRPr>
          </a:p>
        </p:txBody>
      </p:sp>
    </p:spTree>
    <p:extLst>
      <p:ext uri="{BB962C8B-B14F-4D97-AF65-F5344CB8AC3E}">
        <p14:creationId xmlns:p14="http://schemas.microsoft.com/office/powerpoint/2010/main" val="262602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23" y="1200795"/>
            <a:ext cx="7305553" cy="487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r>
              <a:rPr lang="it-IT" sz="3200" dirty="0" err="1" smtClean="0"/>
              <a:t>Examples</a:t>
            </a:r>
            <a:r>
              <a:rPr lang="it-IT" sz="3200" dirty="0" smtClean="0"/>
              <a:t> of Best </a:t>
            </a:r>
            <a:r>
              <a:rPr lang="it-IT" sz="3200" dirty="0" err="1" smtClean="0"/>
              <a:t>Practices</a:t>
            </a:r>
            <a:r>
              <a:rPr lang="it-IT" sz="3200" dirty="0" smtClean="0"/>
              <a:t> 2/2</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8" name="AutoShape 3"/>
          <p:cNvSpPr>
            <a:spLocks noChangeArrowheads="1"/>
          </p:cNvSpPr>
          <p:nvPr/>
        </p:nvSpPr>
        <p:spPr bwMode="auto">
          <a:xfrm>
            <a:off x="4997580" y="1200795"/>
            <a:ext cx="3657600" cy="1148085"/>
          </a:xfrm>
          <a:prstGeom prst="wedgeRoundRectCallout">
            <a:avLst>
              <a:gd name="adj1" fmla="val -67038"/>
              <a:gd name="adj2" fmla="val 28651"/>
              <a:gd name="adj3" fmla="val 16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b="1" dirty="0" smtClean="0">
                <a:latin typeface="Arial" charset="0"/>
              </a:rPr>
              <a:t>On line courses for the learning of EN, FR, DE, IT, ES </a:t>
            </a:r>
            <a:endParaRPr lang="en-GB" sz="2000" b="1" dirty="0">
              <a:latin typeface="Arial" charset="0"/>
            </a:endParaRPr>
          </a:p>
        </p:txBody>
      </p:sp>
      <p:sp>
        <p:nvSpPr>
          <p:cNvPr id="9" name="AutoShape 3"/>
          <p:cNvSpPr>
            <a:spLocks noChangeArrowheads="1"/>
          </p:cNvSpPr>
          <p:nvPr/>
        </p:nvSpPr>
        <p:spPr bwMode="auto">
          <a:xfrm>
            <a:off x="5149980" y="5570154"/>
            <a:ext cx="3657600" cy="1018254"/>
          </a:xfrm>
          <a:prstGeom prst="wedgeRoundRectCallout">
            <a:avLst>
              <a:gd name="adj1" fmla="val -64765"/>
              <a:gd name="adj2" fmla="val 24741"/>
              <a:gd name="adj3" fmla="val 16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b="1" dirty="0" smtClean="0">
                <a:latin typeface="Arial" charset="0"/>
              </a:rPr>
              <a:t>Portal available in 9 languages</a:t>
            </a:r>
            <a:endParaRPr lang="en-GB" sz="2000" b="1" dirty="0">
              <a:latin typeface="Arial" charset="0"/>
            </a:endParaRPr>
          </a:p>
        </p:txBody>
      </p:sp>
      <p:sp>
        <p:nvSpPr>
          <p:cNvPr id="11" name="AutoShape 3"/>
          <p:cNvSpPr>
            <a:spLocks noChangeArrowheads="1"/>
          </p:cNvSpPr>
          <p:nvPr/>
        </p:nvSpPr>
        <p:spPr bwMode="auto">
          <a:xfrm>
            <a:off x="5002552" y="2491953"/>
            <a:ext cx="3657600" cy="937047"/>
          </a:xfrm>
          <a:prstGeom prst="wedgeRoundRectCallout">
            <a:avLst>
              <a:gd name="adj1" fmla="val -67038"/>
              <a:gd name="adj2" fmla="val 28651"/>
              <a:gd name="adj3" fmla="val 16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b="1" dirty="0" smtClean="0">
                <a:latin typeface="Arial" charset="0"/>
              </a:rPr>
              <a:t>Specific target group: secretarial and admin staff</a:t>
            </a:r>
            <a:endParaRPr lang="en-GB" sz="2000" b="1" dirty="0">
              <a:latin typeface="Arial" charset="0"/>
            </a:endParaRPr>
          </a:p>
        </p:txBody>
      </p:sp>
      <p:sp>
        <p:nvSpPr>
          <p:cNvPr id="12" name="AutoShape 3"/>
          <p:cNvSpPr>
            <a:spLocks noChangeArrowheads="1"/>
          </p:cNvSpPr>
          <p:nvPr/>
        </p:nvSpPr>
        <p:spPr bwMode="auto">
          <a:xfrm>
            <a:off x="5002552" y="3640039"/>
            <a:ext cx="3657600" cy="821256"/>
          </a:xfrm>
          <a:prstGeom prst="wedgeRoundRectCallout">
            <a:avLst>
              <a:gd name="adj1" fmla="val -67038"/>
              <a:gd name="adj2" fmla="val 28651"/>
              <a:gd name="adj3" fmla="val 16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b="1" dirty="0" smtClean="0">
                <a:latin typeface="Arial" charset="0"/>
              </a:rPr>
              <a:t>Practical approach: games and simulations</a:t>
            </a:r>
            <a:endParaRPr lang="en-GB" sz="2000" b="1" dirty="0">
              <a:latin typeface="Arial" charset="0"/>
            </a:endParaRPr>
          </a:p>
        </p:txBody>
      </p:sp>
      <p:sp>
        <p:nvSpPr>
          <p:cNvPr id="13" name="AutoShape 3"/>
          <p:cNvSpPr>
            <a:spLocks noChangeArrowheads="1"/>
          </p:cNvSpPr>
          <p:nvPr/>
        </p:nvSpPr>
        <p:spPr bwMode="auto">
          <a:xfrm>
            <a:off x="5002552" y="4613695"/>
            <a:ext cx="3657600" cy="821256"/>
          </a:xfrm>
          <a:prstGeom prst="wedgeRoundRectCallout">
            <a:avLst>
              <a:gd name="adj1" fmla="val -67038"/>
              <a:gd name="adj2" fmla="val 28651"/>
              <a:gd name="adj3" fmla="val 16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000" b="1" dirty="0" smtClean="0">
                <a:latin typeface="Arial" charset="0"/>
              </a:rPr>
              <a:t>9 Business Culture Modules</a:t>
            </a:r>
            <a:endParaRPr lang="en-GB" sz="2000" b="1" dirty="0">
              <a:latin typeface="Arial" charset="0"/>
            </a:endParaRPr>
          </a:p>
        </p:txBody>
      </p:sp>
    </p:spTree>
    <p:extLst>
      <p:ext uri="{BB962C8B-B14F-4D97-AF65-F5344CB8AC3E}">
        <p14:creationId xmlns:p14="http://schemas.microsoft.com/office/powerpoint/2010/main" val="3025773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smtClean="0"/>
              <a:t>Transnational</a:t>
            </a:r>
            <a:r>
              <a:rPr lang="it-IT" sz="3200" dirty="0" smtClean="0"/>
              <a:t> Report on the ELL</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376784" y="1639408"/>
            <a:ext cx="4195216" cy="4524315"/>
          </a:xfrm>
          <a:prstGeom prst="rect">
            <a:avLst/>
          </a:prstGeom>
        </p:spPr>
        <p:txBody>
          <a:bodyPr wrap="square">
            <a:spAutoFit/>
          </a:bodyPr>
          <a:lstStyle/>
          <a:p>
            <a:r>
              <a:rPr lang="en-US" sz="2400" dirty="0" smtClean="0"/>
              <a:t>Comparative </a:t>
            </a:r>
            <a:r>
              <a:rPr lang="en-US" sz="2400" dirty="0"/>
              <a:t>transnational analysis of how the European Language Label is </a:t>
            </a:r>
            <a:r>
              <a:rPr lang="en-US" sz="2400" dirty="0" smtClean="0"/>
              <a:t>implemented throughout </a:t>
            </a:r>
            <a:r>
              <a:rPr lang="en-US" sz="2400" dirty="0"/>
              <a:t>Europe.  </a:t>
            </a:r>
            <a:endParaRPr lang="en-US" sz="2400" dirty="0" smtClean="0"/>
          </a:p>
          <a:p>
            <a:endParaRPr lang="en-US" sz="2400" dirty="0"/>
          </a:p>
          <a:p>
            <a:r>
              <a:rPr lang="en-US" sz="2400" dirty="0" smtClean="0"/>
              <a:t>Recommendations </a:t>
            </a:r>
            <a:r>
              <a:rPr lang="en-US" sz="2400" dirty="0"/>
              <a:t>and best practices are also included.</a:t>
            </a:r>
            <a:br>
              <a:rPr lang="en-US" sz="2400" dirty="0"/>
            </a:br>
            <a:r>
              <a:rPr lang="en-US" sz="2400" dirty="0"/>
              <a:t/>
            </a:r>
            <a:br>
              <a:rPr lang="en-US" sz="2400" dirty="0"/>
            </a:br>
            <a:r>
              <a:rPr lang="en-US" sz="2400" dirty="0" smtClean="0"/>
              <a:t>The </a:t>
            </a:r>
            <a:r>
              <a:rPr lang="en-US" sz="2400" dirty="0"/>
              <a:t>report is available in </a:t>
            </a:r>
            <a:r>
              <a:rPr lang="en-US" sz="2400" dirty="0" smtClean="0"/>
              <a:t>8 languages</a:t>
            </a:r>
            <a:r>
              <a:rPr lang="en-US" sz="2400" dirty="0"/>
              <a:t>.</a:t>
            </a:r>
          </a:p>
          <a:p>
            <a:pPr marL="630936" lvl="1" indent="-274320" algn="just">
              <a:buClr>
                <a:schemeClr val="tx1"/>
              </a:buClr>
              <a:defRPr/>
            </a:pPr>
            <a:endParaRPr lang="it-IT"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34142"/>
            <a:ext cx="3456384" cy="488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830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smtClean="0"/>
              <a:t>Guidelines</a:t>
            </a:r>
            <a:r>
              <a:rPr lang="it-IT" sz="3200" dirty="0" smtClean="0"/>
              <a:t> on </a:t>
            </a:r>
            <a:r>
              <a:rPr lang="it-IT" sz="3200" dirty="0" err="1" smtClean="0"/>
              <a:t>Quality</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376784" y="1639408"/>
            <a:ext cx="4915296" cy="4708981"/>
          </a:xfrm>
          <a:prstGeom prst="rect">
            <a:avLst/>
          </a:prstGeom>
        </p:spPr>
        <p:txBody>
          <a:bodyPr wrap="square">
            <a:spAutoFit/>
          </a:bodyPr>
          <a:lstStyle/>
          <a:p>
            <a:r>
              <a:rPr lang="en-US" sz="2400" dirty="0" smtClean="0"/>
              <a:t>Target Sectors:</a:t>
            </a:r>
          </a:p>
          <a:p>
            <a:endParaRPr lang="en-US" sz="2400" dirty="0" smtClean="0"/>
          </a:p>
          <a:p>
            <a:pPr marL="342900" indent="-342900">
              <a:buFontTx/>
              <a:buChar char="-"/>
            </a:pPr>
            <a:r>
              <a:rPr lang="en-US" sz="2000" dirty="0" smtClean="0"/>
              <a:t>School Education</a:t>
            </a:r>
          </a:p>
          <a:p>
            <a:pPr marL="342900" indent="-342900">
              <a:buFontTx/>
              <a:buChar char="-"/>
            </a:pPr>
            <a:r>
              <a:rPr lang="en-US" sz="2000" dirty="0" smtClean="0"/>
              <a:t>VET</a:t>
            </a:r>
          </a:p>
          <a:p>
            <a:pPr marL="342900" indent="-342900">
              <a:buFontTx/>
              <a:buChar char="-"/>
            </a:pPr>
            <a:r>
              <a:rPr lang="en-US" sz="2000" dirty="0" smtClean="0"/>
              <a:t>Higher Education</a:t>
            </a:r>
          </a:p>
          <a:p>
            <a:pPr marL="342900" indent="-342900">
              <a:buFontTx/>
              <a:buChar char="-"/>
            </a:pPr>
            <a:r>
              <a:rPr lang="en-US" sz="2000" dirty="0" smtClean="0"/>
              <a:t>Adult Education</a:t>
            </a:r>
          </a:p>
          <a:p>
            <a:endParaRPr lang="it-IT" sz="2400" dirty="0"/>
          </a:p>
          <a:p>
            <a:r>
              <a:rPr lang="it-IT" sz="2400" dirty="0" err="1" smtClean="0"/>
              <a:t>Topics</a:t>
            </a:r>
            <a:r>
              <a:rPr lang="it-IT" sz="2400" dirty="0" smtClean="0"/>
              <a:t>:</a:t>
            </a:r>
          </a:p>
          <a:p>
            <a:endParaRPr lang="it-IT" sz="2400" dirty="0" smtClean="0"/>
          </a:p>
          <a:p>
            <a:pPr marL="342900" indent="-342900">
              <a:buFontTx/>
              <a:buChar char="-"/>
            </a:pPr>
            <a:r>
              <a:rPr lang="it-IT" sz="2000" dirty="0" err="1"/>
              <a:t>Quality</a:t>
            </a:r>
            <a:r>
              <a:rPr lang="it-IT" sz="2000" dirty="0"/>
              <a:t> in Language Learning</a:t>
            </a:r>
          </a:p>
          <a:p>
            <a:pPr marL="342900" indent="-342900">
              <a:buFontTx/>
              <a:buChar char="-"/>
            </a:pPr>
            <a:r>
              <a:rPr lang="it-IT" sz="2000" dirty="0" err="1"/>
              <a:t>Exploitation</a:t>
            </a:r>
            <a:r>
              <a:rPr lang="it-IT" sz="2000" dirty="0"/>
              <a:t> of </a:t>
            </a:r>
            <a:r>
              <a:rPr lang="it-IT" sz="2000" dirty="0" err="1"/>
              <a:t>successful</a:t>
            </a:r>
            <a:r>
              <a:rPr lang="it-IT" sz="2000" dirty="0"/>
              <a:t> </a:t>
            </a:r>
            <a:r>
              <a:rPr lang="it-IT" sz="2000" dirty="0" err="1"/>
              <a:t>initiatives</a:t>
            </a:r>
            <a:endParaRPr lang="it-IT" sz="2000" dirty="0"/>
          </a:p>
          <a:p>
            <a:pPr marL="342900" indent="-342900">
              <a:buFontTx/>
              <a:buChar char="-"/>
            </a:pPr>
            <a:r>
              <a:rPr lang="it-IT" sz="2000" dirty="0" smtClean="0"/>
              <a:t>Networking</a:t>
            </a:r>
          </a:p>
          <a:p>
            <a:pPr marL="342900" indent="-342900">
              <a:buFontTx/>
              <a:buChar char="-"/>
            </a:pPr>
            <a:endParaRPr lang="it-IT" sz="2000" dirty="0"/>
          </a:p>
          <a:p>
            <a:r>
              <a:rPr lang="it-IT" sz="2000" dirty="0" err="1" smtClean="0"/>
              <a:t>References</a:t>
            </a:r>
            <a:r>
              <a:rPr lang="it-IT" sz="2000" dirty="0" smtClean="0"/>
              <a:t>  to ELL </a:t>
            </a:r>
            <a:r>
              <a:rPr lang="it-IT" sz="2000" dirty="0" err="1" smtClean="0"/>
              <a:t>awarded</a:t>
            </a:r>
            <a:r>
              <a:rPr lang="it-IT" sz="2000" dirty="0" smtClean="0"/>
              <a:t> </a:t>
            </a:r>
            <a:r>
              <a:rPr lang="it-IT" sz="2000" dirty="0" err="1" smtClean="0"/>
              <a:t>projects</a:t>
            </a: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639407"/>
            <a:ext cx="4608512" cy="287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428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NELLIP </a:t>
            </a:r>
            <a:r>
              <a:rPr lang="it-IT" sz="3200" dirty="0" err="1" smtClean="0"/>
              <a:t>Contractual</a:t>
            </a:r>
            <a:r>
              <a:rPr lang="it-IT" sz="3200" dirty="0" smtClean="0"/>
              <a:t> Partnership</a:t>
            </a:r>
            <a:endParaRPr lang="it-IT" sz="3200" dirty="0"/>
          </a:p>
        </p:txBody>
      </p:sp>
      <p:sp>
        <p:nvSpPr>
          <p:cNvPr id="3" name="Segnaposto contenuto 2"/>
          <p:cNvSpPr>
            <a:spLocks noGrp="1"/>
          </p:cNvSpPr>
          <p:nvPr>
            <p:ph idx="1"/>
          </p:nvPr>
        </p:nvSpPr>
        <p:spPr>
          <a:xfrm>
            <a:off x="791580" y="1105768"/>
            <a:ext cx="4320480"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1115616" y="1429325"/>
            <a:ext cx="4915296" cy="830997"/>
          </a:xfrm>
          <a:prstGeom prst="rect">
            <a:avLst/>
          </a:prstGeom>
        </p:spPr>
        <p:txBody>
          <a:bodyPr wrap="square">
            <a:spAutoFit/>
          </a:bodyPr>
          <a:lstStyle/>
          <a:p>
            <a:r>
              <a:rPr lang="it-IT" sz="2400" dirty="0" smtClean="0"/>
              <a:t>11 Partner </a:t>
            </a:r>
            <a:r>
              <a:rPr lang="it-IT" sz="2400" dirty="0" err="1" smtClean="0"/>
              <a:t>Organizations</a:t>
            </a:r>
            <a:endParaRPr lang="it-IT" sz="2400" dirty="0" smtClean="0"/>
          </a:p>
          <a:p>
            <a:r>
              <a:rPr lang="it-IT" sz="2400" dirty="0"/>
              <a:t>i</a:t>
            </a:r>
            <a:r>
              <a:rPr lang="it-IT" sz="2400" dirty="0" smtClean="0"/>
              <a:t>n 9 </a:t>
            </a:r>
            <a:r>
              <a:rPr lang="it-IT" sz="2400" dirty="0" err="1" smtClean="0"/>
              <a:t>European</a:t>
            </a:r>
            <a:r>
              <a:rPr lang="it-IT" sz="2400" dirty="0" smtClean="0"/>
              <a:t> </a:t>
            </a:r>
            <a:r>
              <a:rPr lang="it-IT" sz="2400" dirty="0" err="1" smtClean="0"/>
              <a:t>countries</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239160"/>
            <a:ext cx="262890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336495"/>
            <a:ext cx="3960440" cy="3960440"/>
          </a:xfrm>
          <a:prstGeom prst="rect">
            <a:avLst/>
          </a:prstGeom>
        </p:spPr>
      </p:pic>
      <p:sp>
        <p:nvSpPr>
          <p:cNvPr id="6" name="Stella a 5 punte 5"/>
          <p:cNvSpPr/>
          <p:nvPr/>
        </p:nvSpPr>
        <p:spPr>
          <a:xfrm>
            <a:off x="2771800" y="5301208"/>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a:off x="3851920" y="5267436"/>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tella a 5 punte 9"/>
          <p:cNvSpPr/>
          <p:nvPr/>
        </p:nvSpPr>
        <p:spPr>
          <a:xfrm>
            <a:off x="3733670" y="4975944"/>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tella a 5 punte 11"/>
          <p:cNvSpPr/>
          <p:nvPr/>
        </p:nvSpPr>
        <p:spPr>
          <a:xfrm>
            <a:off x="3481642" y="3140968"/>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tella a 5 punte 12"/>
          <p:cNvSpPr/>
          <p:nvPr/>
        </p:nvSpPr>
        <p:spPr>
          <a:xfrm>
            <a:off x="1475656" y="4111059"/>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tella a 5 punte 13"/>
          <p:cNvSpPr/>
          <p:nvPr/>
        </p:nvSpPr>
        <p:spPr>
          <a:xfrm>
            <a:off x="1907704" y="4307971"/>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tella a 5 punte 14"/>
          <p:cNvSpPr/>
          <p:nvPr/>
        </p:nvSpPr>
        <p:spPr>
          <a:xfrm>
            <a:off x="3481642" y="4003047"/>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tella a 5 punte 15"/>
          <p:cNvSpPr/>
          <p:nvPr/>
        </p:nvSpPr>
        <p:spPr>
          <a:xfrm>
            <a:off x="2897814" y="3660035"/>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tella a 5 punte 16"/>
          <p:cNvSpPr/>
          <p:nvPr/>
        </p:nvSpPr>
        <p:spPr>
          <a:xfrm>
            <a:off x="1475656" y="5589240"/>
            <a:ext cx="252028"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0268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Funding</a:t>
            </a:r>
            <a:r>
              <a:rPr lang="it-IT" dirty="0" smtClean="0"/>
              <a:t> </a:t>
            </a:r>
            <a:r>
              <a:rPr lang="it-IT" dirty="0" err="1" smtClean="0"/>
              <a:t>Programme</a:t>
            </a:r>
            <a:endParaRPr lang="it-IT" dirty="0"/>
          </a:p>
        </p:txBody>
      </p:sp>
      <p:sp>
        <p:nvSpPr>
          <p:cNvPr id="3" name="Segnaposto contenuto 2"/>
          <p:cNvSpPr>
            <a:spLocks noGrp="1"/>
          </p:cNvSpPr>
          <p:nvPr>
            <p:ph idx="1"/>
          </p:nvPr>
        </p:nvSpPr>
        <p:spPr>
          <a:xfrm>
            <a:off x="827584" y="3573016"/>
            <a:ext cx="7272808" cy="2520280"/>
          </a:xfrm>
        </p:spPr>
        <p:txBody>
          <a:bodyPr/>
          <a:lstStyle/>
          <a:p>
            <a:pPr>
              <a:buNone/>
            </a:pPr>
            <a:r>
              <a:rPr lang="en-US" sz="2000" dirty="0" smtClean="0"/>
              <a:t>	The NELLIP project is funded in the Framework of the Lifelong Learning </a:t>
            </a:r>
            <a:r>
              <a:rPr lang="en-US" sz="2000" dirty="0" err="1" smtClean="0"/>
              <a:t>Programme</a:t>
            </a:r>
            <a:r>
              <a:rPr lang="en-US" sz="2000" dirty="0" smtClean="0"/>
              <a:t> – Key Activity 2 Multilateral Networks action.</a:t>
            </a:r>
            <a:endParaRPr lang="it-IT" sz="2000" dirty="0" smtClean="0"/>
          </a:p>
          <a:p>
            <a:endParaRPr lang="it-IT" sz="2000" dirty="0" smtClean="0"/>
          </a:p>
          <a:p>
            <a:endParaRPr lang="it-IT" dirty="0"/>
          </a:p>
        </p:txBody>
      </p:sp>
      <p:pic>
        <p:nvPicPr>
          <p:cNvPr id="5" name="Immagine 4" descr="EU_flag_LLP_EN-01.jpg"/>
          <p:cNvPicPr>
            <a:picLocks noChangeAspect="1"/>
          </p:cNvPicPr>
          <p:nvPr/>
        </p:nvPicPr>
        <p:blipFill>
          <a:blip r:embed="rId3" cstate="print"/>
          <a:stretch>
            <a:fillRect/>
          </a:stretch>
        </p:blipFill>
        <p:spPr>
          <a:xfrm>
            <a:off x="1259632" y="2132856"/>
            <a:ext cx="2960384" cy="1150503"/>
          </a:xfrm>
          <a:prstGeom prst="rect">
            <a:avLst/>
          </a:prstGeom>
        </p:spPr>
      </p:pic>
    </p:spTree>
    <p:extLst>
      <p:ext uri="{BB962C8B-B14F-4D97-AF65-F5344CB8AC3E}">
        <p14:creationId xmlns:p14="http://schemas.microsoft.com/office/powerpoint/2010/main" val="3916018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The Network, </a:t>
            </a:r>
            <a:r>
              <a:rPr lang="it-IT" sz="3200" dirty="0" err="1" smtClean="0"/>
              <a:t>members</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376784" y="2011283"/>
            <a:ext cx="3024336" cy="5355312"/>
          </a:xfrm>
          <a:prstGeom prst="rect">
            <a:avLst/>
          </a:prstGeom>
        </p:spPr>
        <p:txBody>
          <a:bodyPr wrap="square">
            <a:spAutoFit/>
          </a:bodyPr>
          <a:lstStyle/>
          <a:p>
            <a:pPr marL="630936" lvl="1" indent="-274320" algn="just">
              <a:buClr>
                <a:schemeClr val="tx1"/>
              </a:buClr>
              <a:defRPr/>
            </a:pPr>
            <a:r>
              <a:rPr lang="it-IT" sz="2400" dirty="0" smtClean="0">
                <a:solidFill>
                  <a:srgbClr val="009A46"/>
                </a:solidFill>
                <a:ea typeface="SimSun" pitchFamily="2" charset="-122"/>
                <a:cs typeface="Calibri" pitchFamily="34" charset="0"/>
              </a:rPr>
              <a:t>	</a:t>
            </a:r>
          </a:p>
          <a:p>
            <a:pPr indent="-274320">
              <a:buClr>
                <a:schemeClr val="tx1"/>
              </a:buClr>
              <a:defRPr/>
            </a:pPr>
            <a:r>
              <a:rPr lang="it-IT" sz="2400" dirty="0"/>
              <a:t>	</a:t>
            </a:r>
          </a:p>
          <a:p>
            <a:r>
              <a:rPr lang="en-US" sz="2400" dirty="0"/>
              <a:t>NELLIP is a </a:t>
            </a:r>
            <a:r>
              <a:rPr lang="en-US" sz="2400" dirty="0">
                <a:hlinkClick r:id="rId3"/>
              </a:rPr>
              <a:t>network</a:t>
            </a:r>
            <a:r>
              <a:rPr lang="en-US" sz="2400" dirty="0"/>
              <a:t> of </a:t>
            </a:r>
            <a:r>
              <a:rPr lang="en-US" sz="2400" dirty="0" smtClean="0"/>
              <a:t> </a:t>
            </a:r>
            <a:r>
              <a:rPr lang="en-US" sz="2400" b="1" dirty="0" smtClean="0"/>
              <a:t>80 quality </a:t>
            </a:r>
            <a:r>
              <a:rPr lang="en-US" sz="2400" b="1" dirty="0"/>
              <a:t>language </a:t>
            </a:r>
            <a:r>
              <a:rPr lang="en-US" sz="2400" b="1" dirty="0" smtClean="0"/>
              <a:t>learning providers  </a:t>
            </a:r>
            <a:r>
              <a:rPr lang="en-US" sz="2400" dirty="0" smtClean="0"/>
              <a:t>based in </a:t>
            </a:r>
            <a:r>
              <a:rPr lang="en-US" sz="2400" b="1" dirty="0" smtClean="0"/>
              <a:t>Europe </a:t>
            </a:r>
            <a:r>
              <a:rPr lang="en-US" sz="2400" b="1" dirty="0"/>
              <a:t>and </a:t>
            </a:r>
            <a:r>
              <a:rPr lang="en-US" sz="2400" b="1" dirty="0" smtClean="0"/>
              <a:t>beyond</a:t>
            </a:r>
          </a:p>
          <a:p>
            <a:endParaRPr lang="en-US" sz="2400" i="1" dirty="0" smtClean="0"/>
          </a:p>
          <a:p>
            <a:r>
              <a:rPr lang="en-US" sz="2400" i="1" dirty="0" smtClean="0"/>
              <a:t>(</a:t>
            </a:r>
            <a:r>
              <a:rPr lang="en-US" sz="2400" i="1" dirty="0"/>
              <a:t>in progress</a:t>
            </a:r>
            <a:r>
              <a:rPr lang="en-US" sz="2400" i="1" dirty="0" smtClean="0"/>
              <a:t>).</a:t>
            </a:r>
            <a:endParaRPr lang="en-US" sz="2400" dirty="0" smtClean="0"/>
          </a:p>
          <a:p>
            <a:r>
              <a:rPr lang="en-US" dirty="0"/>
              <a:t/>
            </a:r>
            <a:br>
              <a:rPr lang="en-US" dirty="0"/>
            </a:br>
            <a:r>
              <a:rPr lang="en-US" dirty="0"/>
              <a:t/>
            </a:r>
            <a:br>
              <a:rPr lang="en-US" dirty="0"/>
            </a:br>
            <a:r>
              <a:rPr lang="it-IT" dirty="0" smtClean="0"/>
              <a:t>	</a:t>
            </a:r>
          </a:p>
          <a:p>
            <a:pPr marL="630936" lvl="1" indent="-274320" algn="just">
              <a:buClr>
                <a:schemeClr val="tx1"/>
              </a:buClr>
              <a:defRPr/>
            </a:pPr>
            <a:endParaRPr lang="it-IT" sz="2400" dirty="0" smtClean="0"/>
          </a:p>
          <a:p>
            <a:pPr marL="630936" lvl="1" indent="-274320" algn="just">
              <a:buClr>
                <a:schemeClr val="tx1"/>
              </a:buClr>
              <a:defRPr/>
            </a:pPr>
            <a:endParaRPr lang="it-IT" sz="2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1556792"/>
            <a:ext cx="4900588" cy="414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34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The Network, </a:t>
            </a:r>
            <a:r>
              <a:rPr lang="it-IT" sz="3200" dirty="0" err="1" smtClean="0"/>
              <a:t>Benefits</a:t>
            </a:r>
            <a:endParaRPr lang="it-IT" sz="3200" dirty="0"/>
          </a:p>
        </p:txBody>
      </p:sp>
      <p:sp>
        <p:nvSpPr>
          <p:cNvPr id="3" name="Segnaposto contenuto 2"/>
          <p:cNvSpPr>
            <a:spLocks noGrp="1"/>
          </p:cNvSpPr>
          <p:nvPr>
            <p:ph idx="1"/>
          </p:nvPr>
        </p:nvSpPr>
        <p:spPr>
          <a:xfrm>
            <a:off x="611560" y="1700808"/>
            <a:ext cx="7272808"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395536" y="1916832"/>
            <a:ext cx="8208912" cy="4185761"/>
          </a:xfrm>
          <a:prstGeom prst="rect">
            <a:avLst/>
          </a:prstGeom>
        </p:spPr>
        <p:txBody>
          <a:bodyPr wrap="square">
            <a:spAutoFit/>
          </a:bodyPr>
          <a:lstStyle/>
          <a:p>
            <a:pPr lvl="0">
              <a:buFont typeface="Wingdings" pitchFamily="2" charset="2"/>
              <a:buChar char="§"/>
            </a:pPr>
            <a:r>
              <a:rPr lang="en-GB" sz="2000" dirty="0" smtClean="0"/>
              <a:t>  Participation in </a:t>
            </a:r>
            <a:r>
              <a:rPr lang="en-GB" sz="2000" b="1" dirty="0" smtClean="0"/>
              <a:t>national workshops </a:t>
            </a:r>
            <a:r>
              <a:rPr lang="en-GB" sz="2000" b="1" dirty="0"/>
              <a:t>and international </a:t>
            </a:r>
            <a:r>
              <a:rPr lang="en-GB" sz="2000" b="1" dirty="0" smtClean="0"/>
              <a:t>Events  </a:t>
            </a:r>
            <a:r>
              <a:rPr lang="en-GB" sz="2000" dirty="0" smtClean="0"/>
              <a:t>on quality in language learning.</a:t>
            </a:r>
          </a:p>
          <a:p>
            <a:pPr lvl="0">
              <a:buFont typeface="Wingdings" pitchFamily="2" charset="2"/>
              <a:buChar char="§"/>
            </a:pPr>
            <a:endParaRPr lang="en-GB" sz="2000" dirty="0" smtClean="0"/>
          </a:p>
          <a:p>
            <a:pPr lvl="0">
              <a:buFont typeface="Wingdings" pitchFamily="2" charset="2"/>
              <a:buChar char="§"/>
            </a:pPr>
            <a:r>
              <a:rPr lang="en-GB" sz="2000" dirty="0"/>
              <a:t> </a:t>
            </a:r>
            <a:r>
              <a:rPr lang="en-GB" sz="2000" dirty="0" smtClean="0"/>
              <a:t> Possibility </a:t>
            </a:r>
            <a:r>
              <a:rPr lang="en-GB" sz="2000" dirty="0"/>
              <a:t>to identify </a:t>
            </a:r>
            <a:r>
              <a:rPr lang="en-GB" sz="2000" b="1" dirty="0"/>
              <a:t>quality partnership for language </a:t>
            </a:r>
            <a:r>
              <a:rPr lang="en-GB" sz="2000" b="1" dirty="0" smtClean="0"/>
              <a:t>projects</a:t>
            </a:r>
            <a:r>
              <a:rPr lang="en-GB" sz="2000" dirty="0" smtClean="0"/>
              <a:t> </a:t>
            </a:r>
            <a:r>
              <a:rPr lang="en-GB" sz="2000" dirty="0"/>
              <a:t>among the network </a:t>
            </a:r>
            <a:r>
              <a:rPr lang="en-GB" sz="2000" dirty="0" smtClean="0"/>
              <a:t>members</a:t>
            </a:r>
          </a:p>
          <a:p>
            <a:pPr lvl="0">
              <a:buFont typeface="Wingdings" pitchFamily="2" charset="2"/>
              <a:buChar char="§"/>
            </a:pPr>
            <a:endParaRPr lang="it-IT" sz="2000" dirty="0" smtClean="0"/>
          </a:p>
          <a:p>
            <a:pPr lvl="0">
              <a:buFont typeface="Wingdings" pitchFamily="2" charset="2"/>
              <a:buChar char="§"/>
            </a:pPr>
            <a:r>
              <a:rPr lang="it-IT" sz="2000" dirty="0"/>
              <a:t> </a:t>
            </a:r>
            <a:r>
              <a:rPr lang="it-IT" sz="2000" dirty="0" smtClean="0"/>
              <a:t> </a:t>
            </a:r>
            <a:r>
              <a:rPr lang="it-IT" sz="2000" b="1" dirty="0" smtClean="0"/>
              <a:t>E</a:t>
            </a:r>
            <a:r>
              <a:rPr lang="en-GB" sz="2000" b="1" dirty="0" err="1" smtClean="0"/>
              <a:t>xchange</a:t>
            </a:r>
            <a:r>
              <a:rPr lang="en-GB" sz="2000" b="1" dirty="0" smtClean="0"/>
              <a:t> </a:t>
            </a:r>
            <a:r>
              <a:rPr lang="en-GB" sz="2000" b="1" dirty="0"/>
              <a:t>know-how and experience </a:t>
            </a:r>
            <a:r>
              <a:rPr lang="en-GB" sz="2000" dirty="0"/>
              <a:t>on quality issues in language learning and in participation in the European Language </a:t>
            </a:r>
            <a:r>
              <a:rPr lang="en-GB" sz="2000" dirty="0" smtClean="0"/>
              <a:t>Label</a:t>
            </a:r>
          </a:p>
          <a:p>
            <a:pPr lvl="0">
              <a:buFont typeface="Wingdings" pitchFamily="2" charset="2"/>
              <a:buChar char="§"/>
            </a:pPr>
            <a:endParaRPr lang="en-GB" sz="2000" dirty="0" smtClean="0"/>
          </a:p>
          <a:p>
            <a:pPr lvl="0">
              <a:buFont typeface="Wingdings" pitchFamily="2" charset="2"/>
              <a:buChar char="§"/>
            </a:pPr>
            <a:r>
              <a:rPr lang="en-GB" sz="2000" dirty="0"/>
              <a:t> </a:t>
            </a:r>
            <a:r>
              <a:rPr lang="en-GB" sz="2000" dirty="0" smtClean="0"/>
              <a:t> Contribute </a:t>
            </a:r>
            <a:r>
              <a:rPr lang="en-GB" sz="2000" dirty="0"/>
              <a:t>to the </a:t>
            </a:r>
            <a:r>
              <a:rPr lang="en-GB" sz="2000" b="1" dirty="0"/>
              <a:t>defining of quality criteria </a:t>
            </a:r>
            <a:r>
              <a:rPr lang="en-GB" sz="2000" dirty="0"/>
              <a:t>in language learning.</a:t>
            </a:r>
            <a:endParaRPr lang="it-IT" sz="2000" dirty="0"/>
          </a:p>
          <a:p>
            <a:pPr marL="630936" lvl="1" indent="-274320" algn="just">
              <a:buClr>
                <a:schemeClr val="tx1"/>
              </a:buClr>
              <a:defRPr/>
            </a:pPr>
            <a:r>
              <a:rPr lang="it-IT" dirty="0"/>
              <a:t>	</a:t>
            </a:r>
          </a:p>
          <a:p>
            <a:pPr marL="630936" lvl="1" indent="-274320" algn="just">
              <a:buClr>
                <a:schemeClr val="tx1"/>
              </a:buClr>
              <a:defRPr/>
            </a:pPr>
            <a:endParaRPr lang="it-IT" sz="2400" dirty="0" smtClean="0"/>
          </a:p>
          <a:p>
            <a:pPr marL="630936" lvl="1" indent="-274320" algn="just">
              <a:buClr>
                <a:schemeClr val="tx1"/>
              </a:buClr>
              <a:defRPr/>
            </a:pPr>
            <a:endParaRPr lang="it-IT" sz="2400" dirty="0"/>
          </a:p>
        </p:txBody>
      </p:sp>
    </p:spTree>
    <p:extLst>
      <p:ext uri="{BB962C8B-B14F-4D97-AF65-F5344CB8AC3E}">
        <p14:creationId xmlns:p14="http://schemas.microsoft.com/office/powerpoint/2010/main" val="3864055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The Network</a:t>
            </a:r>
            <a:r>
              <a:rPr lang="it-IT" sz="3200" dirty="0"/>
              <a:t> </a:t>
            </a:r>
            <a:r>
              <a:rPr lang="it-IT" sz="3200" dirty="0" smtClean="0"/>
              <a:t>on </a:t>
            </a:r>
            <a:r>
              <a:rPr lang="it-IT" sz="3200" dirty="0" err="1" smtClean="0"/>
              <a:t>Facebook</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376784" y="2011283"/>
            <a:ext cx="3024336" cy="4247317"/>
          </a:xfrm>
          <a:prstGeom prst="rect">
            <a:avLst/>
          </a:prstGeom>
        </p:spPr>
        <p:txBody>
          <a:bodyPr wrap="square">
            <a:spAutoFit/>
          </a:bodyPr>
          <a:lstStyle/>
          <a:p>
            <a:pPr marL="630936" lvl="1" indent="-274320" algn="just">
              <a:buClr>
                <a:schemeClr val="tx1"/>
              </a:buClr>
              <a:defRPr/>
            </a:pPr>
            <a:r>
              <a:rPr lang="it-IT" sz="2400" dirty="0" smtClean="0">
                <a:solidFill>
                  <a:srgbClr val="009A46"/>
                </a:solidFill>
                <a:ea typeface="SimSun" pitchFamily="2" charset="-122"/>
                <a:cs typeface="Calibri" pitchFamily="34" charset="0"/>
              </a:rPr>
              <a:t>	</a:t>
            </a:r>
          </a:p>
          <a:p>
            <a:pPr indent="-274320">
              <a:buClr>
                <a:schemeClr val="tx1"/>
              </a:buClr>
              <a:defRPr/>
            </a:pPr>
            <a:r>
              <a:rPr lang="it-IT" sz="2400" dirty="0"/>
              <a:t>	</a:t>
            </a:r>
          </a:p>
          <a:p>
            <a:r>
              <a:rPr lang="en-US" sz="2400" dirty="0"/>
              <a:t>NELLIP </a:t>
            </a:r>
            <a:r>
              <a:rPr lang="en-US" sz="2400" dirty="0" smtClean="0"/>
              <a:t>on Facebook has over 500 Friends</a:t>
            </a:r>
            <a:endParaRPr lang="en-US" sz="2400" b="1" dirty="0" smtClean="0"/>
          </a:p>
          <a:p>
            <a:endParaRPr lang="en-US" sz="2400" i="1" dirty="0" smtClean="0"/>
          </a:p>
          <a:p>
            <a:r>
              <a:rPr lang="en-US" sz="2400" i="1" dirty="0" smtClean="0"/>
              <a:t>(</a:t>
            </a:r>
            <a:r>
              <a:rPr lang="en-US" sz="2400" i="1" dirty="0"/>
              <a:t>in progress</a:t>
            </a:r>
            <a:r>
              <a:rPr lang="en-US" sz="2400" i="1" dirty="0" smtClean="0"/>
              <a:t>).</a:t>
            </a:r>
            <a:endParaRPr lang="en-US" sz="2400" dirty="0" smtClean="0"/>
          </a:p>
          <a:p>
            <a:r>
              <a:rPr lang="en-US" dirty="0"/>
              <a:t/>
            </a:r>
            <a:br>
              <a:rPr lang="en-US" dirty="0"/>
            </a:br>
            <a:r>
              <a:rPr lang="en-US" dirty="0"/>
              <a:t/>
            </a:r>
            <a:br>
              <a:rPr lang="en-US" dirty="0"/>
            </a:br>
            <a:r>
              <a:rPr lang="it-IT" dirty="0" smtClean="0"/>
              <a:t>	</a:t>
            </a:r>
          </a:p>
          <a:p>
            <a:pPr marL="630936" lvl="1" indent="-274320" algn="just">
              <a:buClr>
                <a:schemeClr val="tx1"/>
              </a:buClr>
              <a:defRPr/>
            </a:pPr>
            <a:endParaRPr lang="it-IT" sz="2400" dirty="0" smtClean="0"/>
          </a:p>
          <a:p>
            <a:pPr marL="630936" lvl="1" indent="-274320" algn="just">
              <a:buClr>
                <a:schemeClr val="tx1"/>
              </a:buClr>
              <a:defRPr/>
            </a:pPr>
            <a:endParaRPr lang="it-IT"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611514"/>
            <a:ext cx="5472608" cy="332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513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Future </a:t>
            </a:r>
            <a:r>
              <a:rPr lang="it-IT" sz="3200" dirty="0" err="1" smtClean="0"/>
              <a:t>Activities</a:t>
            </a:r>
            <a:r>
              <a:rPr lang="it-IT" sz="3200" dirty="0" smtClean="0"/>
              <a:t>: Workshops</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5" name="Rettangolo 4"/>
          <p:cNvSpPr/>
          <p:nvPr/>
        </p:nvSpPr>
        <p:spPr>
          <a:xfrm>
            <a:off x="683568" y="1556792"/>
            <a:ext cx="5616624" cy="6555641"/>
          </a:xfrm>
          <a:prstGeom prst="rect">
            <a:avLst/>
          </a:prstGeom>
        </p:spPr>
        <p:txBody>
          <a:bodyPr wrap="square">
            <a:spAutoFit/>
          </a:bodyPr>
          <a:lstStyle/>
          <a:p>
            <a:pPr marL="630936" lvl="1" indent="-274320" algn="r">
              <a:buClr>
                <a:schemeClr val="tx1"/>
              </a:buClr>
              <a:defRPr/>
            </a:pPr>
            <a:r>
              <a:rPr lang="it-IT" sz="1600" dirty="0" err="1"/>
              <a:t>November</a:t>
            </a:r>
            <a:r>
              <a:rPr lang="it-IT" sz="1600" dirty="0"/>
              <a:t> 2013 – April 2014</a:t>
            </a:r>
            <a:r>
              <a:rPr lang="it-IT" sz="2400" dirty="0" smtClean="0">
                <a:solidFill>
                  <a:srgbClr val="009A46"/>
                </a:solidFill>
                <a:ea typeface="SimSun" pitchFamily="2" charset="-122"/>
                <a:cs typeface="Calibri" pitchFamily="34" charset="0"/>
              </a:rPr>
              <a:t>	</a:t>
            </a:r>
          </a:p>
          <a:p>
            <a:pPr indent="-274320">
              <a:buClr>
                <a:schemeClr val="tx1"/>
              </a:buClr>
              <a:defRPr/>
            </a:pPr>
            <a:r>
              <a:rPr lang="it-IT" sz="2400" dirty="0"/>
              <a:t>	</a:t>
            </a:r>
          </a:p>
          <a:p>
            <a:r>
              <a:rPr lang="en-US" dirty="0" smtClean="0"/>
              <a:t>27 National Workshops for Experts in Language Learning on:</a:t>
            </a:r>
          </a:p>
          <a:p>
            <a:pPr marL="342900" indent="-342900">
              <a:buFontTx/>
              <a:buChar char="-"/>
            </a:pPr>
            <a:r>
              <a:rPr lang="en-US" dirty="0" smtClean="0"/>
              <a:t>Quality </a:t>
            </a:r>
          </a:p>
          <a:p>
            <a:pPr marL="342900" indent="-342900">
              <a:buFontTx/>
              <a:buChar char="-"/>
            </a:pPr>
            <a:r>
              <a:rPr lang="en-US" dirty="0" smtClean="0"/>
              <a:t>Exploitation</a:t>
            </a:r>
          </a:p>
          <a:p>
            <a:pPr marL="342900" indent="-342900">
              <a:buFontTx/>
              <a:buChar char="-"/>
            </a:pPr>
            <a:r>
              <a:rPr lang="en-US" dirty="0" smtClean="0"/>
              <a:t>Networking</a:t>
            </a:r>
          </a:p>
          <a:p>
            <a:r>
              <a:rPr lang="en-US" dirty="0" smtClean="0"/>
              <a:t>These will be organized in the 9 partner countries.</a:t>
            </a:r>
          </a:p>
          <a:p>
            <a:endParaRPr lang="en-US" dirty="0"/>
          </a:p>
          <a:p>
            <a:r>
              <a:rPr lang="en-US" dirty="0" smtClean="0"/>
              <a:t>2 Transnational workshops organized in Florence, Italy, in the framework of the ICT for language Learning International Conference (Nov. 2013 and Nov. 2014)</a:t>
            </a:r>
          </a:p>
          <a:p>
            <a:pPr marL="342900" indent="-342900">
              <a:buFontTx/>
              <a:buChar char="-"/>
            </a:pPr>
            <a:endParaRPr lang="en-US" sz="2400" dirty="0" smtClean="0"/>
          </a:p>
          <a:p>
            <a:endParaRPr lang="en-US" sz="2400" dirty="0"/>
          </a:p>
          <a:p>
            <a:endParaRPr lang="en-US" sz="2400" dirty="0" smtClean="0"/>
          </a:p>
          <a:p>
            <a:r>
              <a:rPr lang="en-US" dirty="0"/>
              <a:t/>
            </a:r>
            <a:br>
              <a:rPr lang="en-US" dirty="0"/>
            </a:br>
            <a:r>
              <a:rPr lang="en-US" dirty="0"/>
              <a:t/>
            </a:r>
            <a:br>
              <a:rPr lang="en-US" dirty="0"/>
            </a:br>
            <a:r>
              <a:rPr lang="it-IT" dirty="0" smtClean="0"/>
              <a:t>	</a:t>
            </a:r>
          </a:p>
          <a:p>
            <a:pPr marL="630936" lvl="1" indent="-274320" algn="just">
              <a:buClr>
                <a:schemeClr val="tx1"/>
              </a:buClr>
              <a:defRPr/>
            </a:pPr>
            <a:endParaRPr lang="it-IT" sz="2400" dirty="0" smtClean="0"/>
          </a:p>
          <a:p>
            <a:pPr marL="630936" lvl="1" indent="-274320" algn="just">
              <a:buClr>
                <a:schemeClr val="tx1"/>
              </a:buClr>
              <a:defRPr/>
            </a:pPr>
            <a:endParaRPr lang="it-IT"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322810"/>
            <a:ext cx="2727796" cy="265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069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Logo Nellip"/>
          <p:cNvPicPr>
            <a:picLocks noChangeAspect="1" noChangeArrowheads="1"/>
          </p:cNvPicPr>
          <p:nvPr/>
        </p:nvPicPr>
        <p:blipFill>
          <a:blip r:embed="rId3" cstate="print"/>
          <a:srcRect b="5989"/>
          <a:stretch>
            <a:fillRect/>
          </a:stretch>
        </p:blipFill>
        <p:spPr bwMode="auto">
          <a:xfrm>
            <a:off x="323528" y="692696"/>
            <a:ext cx="1800200" cy="1230324"/>
          </a:xfrm>
          <a:prstGeom prst="rect">
            <a:avLst/>
          </a:prstGeom>
          <a:noFill/>
          <a:ln w="9525">
            <a:noFill/>
            <a:miter lim="800000"/>
            <a:headEnd/>
            <a:tailEnd/>
          </a:ln>
        </p:spPr>
      </p:pic>
      <p:sp>
        <p:nvSpPr>
          <p:cNvPr id="7" name="Sottotitolo 2"/>
          <p:cNvSpPr txBox="1">
            <a:spLocks/>
          </p:cNvSpPr>
          <p:nvPr/>
        </p:nvSpPr>
        <p:spPr bwMode="auto">
          <a:xfrm>
            <a:off x="1599332" y="4171032"/>
            <a:ext cx="6847656" cy="187220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 typeface="Wingdings" pitchFamily="2" charset="2"/>
              <a:buNone/>
              <a:tabLst/>
              <a:defRPr/>
            </a:pPr>
            <a:endParaRPr lang="en-US" sz="2000" dirty="0"/>
          </a:p>
        </p:txBody>
      </p:sp>
      <p:sp>
        <p:nvSpPr>
          <p:cNvPr id="8" name="Sottotitolo 7"/>
          <p:cNvSpPr>
            <a:spLocks noGrp="1"/>
          </p:cNvSpPr>
          <p:nvPr>
            <p:ph type="subTitle" idx="1"/>
          </p:nvPr>
        </p:nvSpPr>
        <p:spPr/>
        <p:txBody>
          <a:bodyPr/>
          <a:lstStyle/>
          <a:p>
            <a:r>
              <a:rPr lang="it-IT" dirty="0" smtClean="0"/>
              <a:t>.</a:t>
            </a:r>
            <a:endParaRPr lang="it-IT" dirty="0"/>
          </a:p>
        </p:txBody>
      </p:sp>
      <p:sp>
        <p:nvSpPr>
          <p:cNvPr id="2" name="Titolo 1"/>
          <p:cNvSpPr>
            <a:spLocks noGrp="1"/>
          </p:cNvSpPr>
          <p:nvPr>
            <p:ph type="ctrTitle"/>
          </p:nvPr>
        </p:nvSpPr>
        <p:spPr>
          <a:xfrm>
            <a:off x="1599332" y="3858628"/>
            <a:ext cx="6847656" cy="1219200"/>
          </a:xfrm>
        </p:spPr>
        <p:txBody>
          <a:bodyPr/>
          <a:lstStyle/>
          <a:p>
            <a:r>
              <a:rPr lang="it-IT" dirty="0" smtClean="0"/>
              <a:t> </a:t>
            </a:r>
            <a:br>
              <a:rPr lang="it-IT" dirty="0" smtClean="0"/>
            </a:br>
            <a:r>
              <a:rPr lang="it-IT" sz="3600" dirty="0" smtClean="0"/>
              <a:t>The </a:t>
            </a:r>
            <a:r>
              <a:rPr lang="it-IT" sz="3600" dirty="0" err="1" smtClean="0"/>
              <a:t>European</a:t>
            </a:r>
            <a:r>
              <a:rPr lang="it-IT" sz="3600" dirty="0" smtClean="0"/>
              <a:t> </a:t>
            </a:r>
            <a:r>
              <a:rPr lang="it-IT" sz="3600" dirty="0" err="1" smtClean="0"/>
              <a:t>Funding</a:t>
            </a:r>
            <a:r>
              <a:rPr lang="it-IT" sz="3600" dirty="0" smtClean="0"/>
              <a:t> </a:t>
            </a:r>
            <a:r>
              <a:rPr lang="it-IT" sz="3600" dirty="0" err="1" smtClean="0"/>
              <a:t>Programme</a:t>
            </a:r>
            <a:endParaRPr lang="it-IT" sz="3600" dirty="0"/>
          </a:p>
        </p:txBody>
      </p:sp>
    </p:spTree>
    <p:extLst>
      <p:ext uri="{BB962C8B-B14F-4D97-AF65-F5344CB8AC3E}">
        <p14:creationId xmlns:p14="http://schemas.microsoft.com/office/powerpoint/2010/main" val="369191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692696"/>
            <a:ext cx="6858000" cy="533400"/>
          </a:xfrm>
        </p:spPr>
        <p:txBody>
          <a:bodyPr/>
          <a:lstStyle/>
          <a:p>
            <a:r>
              <a:rPr lang="it-IT" sz="3200" dirty="0" smtClean="0"/>
              <a:t>LLP, KA2, </a:t>
            </a:r>
            <a:r>
              <a:rPr lang="it-IT" sz="3200" dirty="0" err="1" smtClean="0"/>
              <a:t>Languages</a:t>
            </a:r>
            <a:r>
              <a:rPr lang="it-IT" sz="3200" dirty="0" smtClean="0"/>
              <a:t/>
            </a:r>
            <a:br>
              <a:rPr lang="it-IT" sz="3200" dirty="0" smtClean="0"/>
            </a:br>
            <a:endParaRPr lang="it-IT" sz="3200" dirty="0"/>
          </a:p>
        </p:txBody>
      </p:sp>
      <p:sp>
        <p:nvSpPr>
          <p:cNvPr id="3" name="Segnaposto contenuto 2"/>
          <p:cNvSpPr>
            <a:spLocks noGrp="1"/>
          </p:cNvSpPr>
          <p:nvPr>
            <p:ph idx="1"/>
          </p:nvPr>
        </p:nvSpPr>
        <p:spPr>
          <a:xfrm>
            <a:off x="547762" y="1412776"/>
            <a:ext cx="7272808" cy="1224136"/>
          </a:xfrm>
        </p:spPr>
        <p:txBody>
          <a:bodyPr/>
          <a:lstStyle/>
          <a:p>
            <a:pPr>
              <a:buNone/>
            </a:pPr>
            <a:endParaRPr lang="it-IT" sz="2000" dirty="0" smtClean="0"/>
          </a:p>
          <a:p>
            <a:endParaRPr lang="it-IT" dirty="0"/>
          </a:p>
        </p:txBody>
      </p:sp>
      <p:sp>
        <p:nvSpPr>
          <p:cNvPr id="6" name="Rectangle 1027"/>
          <p:cNvSpPr txBox="1">
            <a:spLocks noChangeArrowheads="1"/>
          </p:cNvSpPr>
          <p:nvPr/>
        </p:nvSpPr>
        <p:spPr bwMode="auto">
          <a:xfrm>
            <a:off x="539750" y="1628801"/>
            <a:ext cx="3384178" cy="38164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marL="0" indent="0">
              <a:buNone/>
            </a:pPr>
            <a:r>
              <a:rPr lang="en-US" sz="2800" kern="0" dirty="0" smtClean="0">
                <a:latin typeface="Calibri" pitchFamily="34" charset="0"/>
                <a:ea typeface="Calibri" pitchFamily="34" charset="0"/>
                <a:cs typeface="Calibri" pitchFamily="34" charset="0"/>
              </a:rPr>
              <a:t>Objectives</a:t>
            </a:r>
          </a:p>
          <a:p>
            <a:pPr marL="0" indent="0">
              <a:buNone/>
            </a:pPr>
            <a:endParaRPr lang="en-US" sz="2800" kern="0" dirty="0" smtClean="0">
              <a:latin typeface="Calibri" pitchFamily="34" charset="0"/>
              <a:ea typeface="Calibri" pitchFamily="34" charset="0"/>
              <a:cs typeface="Calibri" pitchFamily="34" charset="0"/>
            </a:endParaRPr>
          </a:p>
          <a:p>
            <a:pPr>
              <a:buFontTx/>
              <a:buNone/>
            </a:pPr>
            <a:r>
              <a:rPr lang="en-GB" sz="2000" kern="0" dirty="0" smtClean="0">
                <a:latin typeface="Calibri" pitchFamily="34" charset="0"/>
                <a:ea typeface="Calibri" pitchFamily="34" charset="0"/>
                <a:cs typeface="Calibri" pitchFamily="34" charset="0"/>
              </a:rPr>
              <a:t>	Promotion of Language learning and linguistic diversity</a:t>
            </a:r>
          </a:p>
        </p:txBody>
      </p:sp>
      <p:sp>
        <p:nvSpPr>
          <p:cNvPr id="7" name="Rectangle 1027"/>
          <p:cNvSpPr txBox="1">
            <a:spLocks noChangeArrowheads="1"/>
          </p:cNvSpPr>
          <p:nvPr/>
        </p:nvSpPr>
        <p:spPr bwMode="auto">
          <a:xfrm>
            <a:off x="4644008" y="1628800"/>
            <a:ext cx="3888432"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marL="0" indent="0">
              <a:buNone/>
            </a:pPr>
            <a:r>
              <a:rPr lang="en-US" sz="2800" kern="0" dirty="0" smtClean="0">
                <a:latin typeface="Calibri" pitchFamily="34" charset="0"/>
                <a:ea typeface="Calibri" pitchFamily="34" charset="0"/>
                <a:cs typeface="Calibri" pitchFamily="34" charset="0"/>
              </a:rPr>
              <a:t>Priorities 2013</a:t>
            </a:r>
            <a:endParaRPr lang="en-US" sz="2800" kern="0" dirty="0">
              <a:latin typeface="Calibri" pitchFamily="34" charset="0"/>
              <a:ea typeface="Calibri" pitchFamily="34" charset="0"/>
              <a:cs typeface="Calibri" pitchFamily="34" charset="0"/>
            </a:endParaRPr>
          </a:p>
          <a:p>
            <a:pPr marL="0" indent="0">
              <a:buNone/>
            </a:pPr>
            <a:endParaRPr lang="en-US" sz="2000" b="1" kern="0" dirty="0" smtClean="0">
              <a:latin typeface="Calibri" pitchFamily="34" charset="0"/>
              <a:ea typeface="Calibri" pitchFamily="34" charset="0"/>
              <a:cs typeface="Calibri" pitchFamily="34" charset="0"/>
            </a:endParaRPr>
          </a:p>
          <a:p>
            <a:r>
              <a:rPr lang="en-US" sz="2000" dirty="0" smtClean="0">
                <a:latin typeface="Calibri" pitchFamily="34" charset="0"/>
                <a:ea typeface="Calibri" pitchFamily="34" charset="0"/>
                <a:cs typeface="Calibri" pitchFamily="34" charset="0"/>
              </a:rPr>
              <a:t>Promotion of </a:t>
            </a:r>
            <a:r>
              <a:rPr lang="en-US" sz="2000" b="1" dirty="0" smtClean="0">
                <a:latin typeface="Calibri" pitchFamily="34" charset="0"/>
                <a:ea typeface="Calibri" pitchFamily="34" charset="0"/>
                <a:cs typeface="Calibri" pitchFamily="34" charset="0"/>
              </a:rPr>
              <a:t>less widely spoken languages</a:t>
            </a:r>
            <a:endParaRPr lang="en-US" sz="2000" dirty="0">
              <a:latin typeface="Calibri" pitchFamily="34" charset="0"/>
              <a:ea typeface="Calibri" pitchFamily="34" charset="0"/>
              <a:cs typeface="Calibri" pitchFamily="34" charset="0"/>
            </a:endParaRPr>
          </a:p>
          <a:p>
            <a:r>
              <a:rPr lang="en-US" sz="2000" b="1" dirty="0" smtClean="0">
                <a:latin typeface="Calibri" pitchFamily="34" charset="0"/>
                <a:ea typeface="Calibri" pitchFamily="34" charset="0"/>
                <a:cs typeface="Calibri" pitchFamily="34" charset="0"/>
              </a:rPr>
              <a:t>Early language learning</a:t>
            </a:r>
            <a:endParaRPr lang="en-US" sz="2000" dirty="0" smtClean="0">
              <a:latin typeface="Calibri" pitchFamily="34" charset="0"/>
              <a:ea typeface="Calibri" pitchFamily="34" charset="0"/>
              <a:cs typeface="Calibri" pitchFamily="34" charset="0"/>
            </a:endParaRPr>
          </a:p>
          <a:p>
            <a:r>
              <a:rPr lang="en-US" sz="2000" dirty="0" smtClean="0">
                <a:latin typeface="Calibri" pitchFamily="34" charset="0"/>
                <a:ea typeface="Calibri" pitchFamily="34" charset="0"/>
                <a:cs typeface="Calibri" pitchFamily="34" charset="0"/>
              </a:rPr>
              <a:t>Support </a:t>
            </a:r>
            <a:r>
              <a:rPr lang="en-US" sz="2000" b="1" dirty="0" smtClean="0">
                <a:latin typeface="Calibri" pitchFamily="34" charset="0"/>
                <a:ea typeface="Calibri" pitchFamily="34" charset="0"/>
                <a:cs typeface="Calibri" pitchFamily="34" charset="0"/>
              </a:rPr>
              <a:t>bilingual education</a:t>
            </a:r>
          </a:p>
          <a:p>
            <a:r>
              <a:rPr lang="en-US" sz="2000" b="1" dirty="0" smtClean="0">
                <a:latin typeface="Calibri" pitchFamily="34" charset="0"/>
                <a:ea typeface="Calibri" pitchFamily="34" charset="0"/>
                <a:cs typeface="Calibri" pitchFamily="34" charset="0"/>
              </a:rPr>
              <a:t>Quality </a:t>
            </a:r>
          </a:p>
          <a:p>
            <a:endParaRPr lang="en-US" sz="2000" dirty="0">
              <a:latin typeface="Calibri" pitchFamily="34" charset="0"/>
              <a:ea typeface="Calibri" pitchFamily="34" charset="0"/>
              <a:cs typeface="Calibri" pitchFamily="34" charset="0"/>
            </a:endParaRPr>
          </a:p>
          <a:p>
            <a:pPr>
              <a:buFontTx/>
              <a:buNone/>
            </a:pPr>
            <a:endParaRPr lang="en-GB" sz="2800" kern="0" dirty="0" smtClean="0">
              <a:latin typeface="Calibri" pitchFamily="34" charset="0"/>
              <a:ea typeface="Calibri" pitchFamily="34" charset="0"/>
              <a:cs typeface="Calibri" pitchFamily="34" charset="0"/>
            </a:endParaRPr>
          </a:p>
        </p:txBody>
      </p:sp>
      <p:sp>
        <p:nvSpPr>
          <p:cNvPr id="4" name="Rettangolo 3"/>
          <p:cNvSpPr/>
          <p:nvPr/>
        </p:nvSpPr>
        <p:spPr>
          <a:xfrm>
            <a:off x="899592" y="5157192"/>
            <a:ext cx="4572000" cy="1138773"/>
          </a:xfrm>
          <a:prstGeom prst="rect">
            <a:avLst/>
          </a:prstGeom>
        </p:spPr>
        <p:txBody>
          <a:bodyPr>
            <a:spAutoFit/>
          </a:bodyPr>
          <a:lstStyle/>
          <a:p>
            <a:r>
              <a:rPr lang="it-IT" sz="2800" kern="0" dirty="0" smtClean="0">
                <a:latin typeface="Calibri" pitchFamily="34" charset="0"/>
                <a:ea typeface="Calibri" pitchFamily="34" charset="0"/>
                <a:cs typeface="Calibri" pitchFamily="34" charset="0"/>
              </a:rPr>
              <a:t>Grant</a:t>
            </a:r>
            <a:endParaRPr lang="it-IT" sz="2800" kern="0" dirty="0">
              <a:latin typeface="Calibri" pitchFamily="34" charset="0"/>
              <a:ea typeface="Calibri" pitchFamily="34" charset="0"/>
              <a:cs typeface="Calibri" pitchFamily="34" charset="0"/>
            </a:endParaRPr>
          </a:p>
          <a:p>
            <a:r>
              <a:rPr lang="en-US" sz="2000" kern="0" dirty="0" smtClean="0">
                <a:latin typeface="Calibri" pitchFamily="34" charset="0"/>
                <a:ea typeface="Calibri" pitchFamily="34" charset="0"/>
                <a:cs typeface="Calibri" pitchFamily="34" charset="0"/>
              </a:rPr>
              <a:t>150 </a:t>
            </a:r>
            <a:r>
              <a:rPr lang="en-US" sz="2000" kern="0" dirty="0">
                <a:latin typeface="Calibri" pitchFamily="34" charset="0"/>
                <a:ea typeface="Calibri" pitchFamily="34" charset="0"/>
                <a:cs typeface="Calibri" pitchFamily="34" charset="0"/>
              </a:rPr>
              <a:t>000 € per year. </a:t>
            </a:r>
            <a:endParaRPr lang="en-US" sz="2000" kern="0" dirty="0" smtClean="0">
              <a:latin typeface="Calibri" pitchFamily="34" charset="0"/>
              <a:ea typeface="Calibri" pitchFamily="34" charset="0"/>
              <a:cs typeface="Calibri" pitchFamily="34" charset="0"/>
            </a:endParaRPr>
          </a:p>
          <a:p>
            <a:r>
              <a:rPr lang="en-US" sz="2000" kern="0" dirty="0" smtClean="0">
                <a:latin typeface="Calibri" pitchFamily="34" charset="0"/>
                <a:ea typeface="Calibri" pitchFamily="34" charset="0"/>
                <a:cs typeface="Calibri" pitchFamily="34" charset="0"/>
              </a:rPr>
              <a:t>Up </a:t>
            </a:r>
            <a:r>
              <a:rPr lang="en-US" sz="2000" kern="0" dirty="0">
                <a:latin typeface="Calibri" pitchFamily="34" charset="0"/>
                <a:ea typeface="Calibri" pitchFamily="34" charset="0"/>
                <a:cs typeface="Calibri" pitchFamily="34" charset="0"/>
              </a:rPr>
              <a:t>to 75% of the total costs</a:t>
            </a:r>
          </a:p>
        </p:txBody>
      </p:sp>
    </p:spTree>
    <p:extLst>
      <p:ext uri="{BB962C8B-B14F-4D97-AF65-F5344CB8AC3E}">
        <p14:creationId xmlns:p14="http://schemas.microsoft.com/office/powerpoint/2010/main" val="3582163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548680"/>
            <a:ext cx="6858000" cy="533400"/>
          </a:xfrm>
        </p:spPr>
        <p:txBody>
          <a:bodyPr/>
          <a:lstStyle/>
          <a:p>
            <a:r>
              <a:rPr lang="it-IT" sz="3200" dirty="0" smtClean="0"/>
              <a:t>The Future: Erasmus Plus</a:t>
            </a:r>
            <a:endParaRPr lang="it-IT" sz="3200" dirty="0"/>
          </a:p>
        </p:txBody>
      </p:sp>
      <p:sp>
        <p:nvSpPr>
          <p:cNvPr id="3" name="Segnaposto contenuto 2"/>
          <p:cNvSpPr>
            <a:spLocks noGrp="1"/>
          </p:cNvSpPr>
          <p:nvPr>
            <p:ph idx="1"/>
          </p:nvPr>
        </p:nvSpPr>
        <p:spPr>
          <a:xfrm>
            <a:off x="547762" y="1412776"/>
            <a:ext cx="7272808" cy="1224136"/>
          </a:xfrm>
        </p:spPr>
        <p:txBody>
          <a:bodyPr/>
          <a:lstStyle/>
          <a:p>
            <a:pPr>
              <a:buNone/>
            </a:pPr>
            <a:endParaRPr lang="it-IT" sz="2000" dirty="0" smtClean="0"/>
          </a:p>
          <a:p>
            <a:endParaRPr lang="it-IT"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68413"/>
            <a:ext cx="71707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163116"/>
            <a:ext cx="2808312" cy="55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912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476672"/>
            <a:ext cx="6858000" cy="533400"/>
          </a:xfrm>
        </p:spPr>
        <p:txBody>
          <a:bodyPr/>
          <a:lstStyle/>
          <a:p>
            <a:r>
              <a:rPr lang="it-IT" sz="3200" dirty="0" smtClean="0"/>
              <a:t>Partnership with Pixel</a:t>
            </a:r>
            <a:endParaRPr lang="it-IT" sz="3200" dirty="0"/>
          </a:p>
        </p:txBody>
      </p:sp>
      <p:sp>
        <p:nvSpPr>
          <p:cNvPr id="3" name="Segnaposto contenuto 2"/>
          <p:cNvSpPr>
            <a:spLocks noGrp="1"/>
          </p:cNvSpPr>
          <p:nvPr>
            <p:ph idx="1"/>
          </p:nvPr>
        </p:nvSpPr>
        <p:spPr>
          <a:xfrm>
            <a:off x="547762" y="1412776"/>
            <a:ext cx="7272808" cy="1224136"/>
          </a:xfrm>
        </p:spPr>
        <p:txBody>
          <a:bodyPr/>
          <a:lstStyle/>
          <a:p>
            <a:pPr>
              <a:buNone/>
            </a:pPr>
            <a:endParaRPr lang="it-IT" sz="2000" dirty="0" smtClean="0"/>
          </a:p>
          <a:p>
            <a:endParaRPr lang="it-IT" dirty="0"/>
          </a:p>
        </p:txBody>
      </p:sp>
      <p:sp>
        <p:nvSpPr>
          <p:cNvPr id="6" name="Rectangle 1027"/>
          <p:cNvSpPr txBox="1">
            <a:spLocks noChangeArrowheads="1"/>
          </p:cNvSpPr>
          <p:nvPr/>
        </p:nvSpPr>
        <p:spPr bwMode="auto">
          <a:xfrm>
            <a:off x="539750" y="1844824"/>
            <a:ext cx="4824338" cy="38164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marL="0" indent="0">
              <a:buNone/>
            </a:pPr>
            <a:r>
              <a:rPr lang="en-US" sz="2800" kern="0" dirty="0" smtClean="0">
                <a:latin typeface="Calibri" pitchFamily="34" charset="0"/>
                <a:ea typeface="Calibri" pitchFamily="34" charset="0"/>
                <a:cs typeface="Calibri" pitchFamily="34" charset="0"/>
              </a:rPr>
              <a:t>We can be your partner if you are willing to submit a European Project</a:t>
            </a:r>
          </a:p>
          <a:p>
            <a:pPr marL="0" indent="0">
              <a:buNone/>
            </a:pPr>
            <a:endParaRPr lang="en-US" sz="2800" kern="0" dirty="0">
              <a:latin typeface="Calibri" pitchFamily="34" charset="0"/>
              <a:ea typeface="Calibri" pitchFamily="34" charset="0"/>
              <a:cs typeface="Calibri" pitchFamily="34" charset="0"/>
            </a:endParaRPr>
          </a:p>
          <a:p>
            <a:pPr marL="0" indent="0">
              <a:buNone/>
            </a:pPr>
            <a:r>
              <a:rPr lang="en-US" sz="2800" kern="0" dirty="0">
                <a:latin typeface="Calibri" pitchFamily="34" charset="0"/>
                <a:ea typeface="Calibri" pitchFamily="34" charset="0"/>
                <a:cs typeface="Calibri" pitchFamily="34" charset="0"/>
              </a:rPr>
              <a:t>In the last 14 years  have been involved </a:t>
            </a:r>
            <a:r>
              <a:rPr lang="en-US" sz="2800" kern="0" dirty="0" smtClean="0">
                <a:latin typeface="Calibri" pitchFamily="34" charset="0"/>
                <a:ea typeface="Calibri" pitchFamily="34" charset="0"/>
                <a:cs typeface="Calibri" pitchFamily="34" charset="0"/>
              </a:rPr>
              <a:t>over 70 </a:t>
            </a:r>
            <a:r>
              <a:rPr lang="en-US" sz="2800" kern="0" dirty="0">
                <a:latin typeface="Calibri" pitchFamily="34" charset="0"/>
                <a:ea typeface="Calibri" pitchFamily="34" charset="0"/>
                <a:cs typeface="Calibri" pitchFamily="34" charset="0"/>
              </a:rPr>
              <a:t>projects funded by the EC </a:t>
            </a:r>
            <a:endParaRPr lang="it-IT" sz="2800" kern="0" dirty="0" smtClean="0">
              <a:latin typeface="Calibri" pitchFamily="34" charset="0"/>
              <a:ea typeface="Calibri" pitchFamily="34" charset="0"/>
              <a:cs typeface="Calibri" pitchFamily="34" charset="0"/>
            </a:endParaRPr>
          </a:p>
          <a:p>
            <a:pPr marL="0" indent="0">
              <a:buNone/>
            </a:pPr>
            <a:endParaRPr lang="it-IT" sz="2800" kern="0" dirty="0">
              <a:latin typeface="Calibri" pitchFamily="34" charset="0"/>
              <a:ea typeface="Calibri" pitchFamily="34" charset="0"/>
              <a:cs typeface="Calibri" pitchFamily="34" charset="0"/>
            </a:endParaRPr>
          </a:p>
          <a:p>
            <a:pPr marL="0" indent="0">
              <a:buNone/>
            </a:pPr>
            <a:endParaRPr lang="en-US" sz="2800" kern="0" dirty="0" smtClean="0">
              <a:latin typeface="Calibri" pitchFamily="34" charset="0"/>
              <a:ea typeface="Calibri" pitchFamily="34" charset="0"/>
              <a:cs typeface="Calibri" pitchFamily="34" charset="0"/>
            </a:endParaRPr>
          </a:p>
          <a:p>
            <a:pPr>
              <a:buFontTx/>
              <a:buNone/>
            </a:pPr>
            <a:r>
              <a:rPr lang="en-GB" sz="2000" kern="0" dirty="0" smtClean="0">
                <a:latin typeface="Calibri" pitchFamily="34" charset="0"/>
                <a:ea typeface="Calibri" pitchFamily="34" charset="0"/>
                <a:cs typeface="Calibri" pitchFamily="34" charset="0"/>
              </a:rPr>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606414"/>
            <a:ext cx="288032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609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19672" y="2636912"/>
            <a:ext cx="6984776" cy="1219200"/>
          </a:xfrm>
        </p:spPr>
        <p:txBody>
          <a:bodyPr/>
          <a:lstStyle/>
          <a:p>
            <a:r>
              <a:rPr lang="it-IT" dirty="0" err="1" smtClean="0"/>
              <a:t>Thank</a:t>
            </a:r>
            <a:r>
              <a:rPr lang="it-IT" dirty="0" smtClean="0"/>
              <a:t> </a:t>
            </a:r>
            <a:r>
              <a:rPr lang="it-IT" dirty="0" err="1" smtClean="0"/>
              <a:t>you</a:t>
            </a:r>
            <a:r>
              <a:rPr lang="it-IT" dirty="0" smtClean="0"/>
              <a:t> </a:t>
            </a:r>
            <a:r>
              <a:rPr lang="it-IT" dirty="0" err="1" smtClean="0"/>
              <a:t>for</a:t>
            </a:r>
            <a:r>
              <a:rPr lang="it-IT" dirty="0" smtClean="0"/>
              <a:t> the </a:t>
            </a:r>
            <a:r>
              <a:rPr lang="it-IT" dirty="0" err="1" smtClean="0"/>
              <a:t>Attention</a:t>
            </a:r>
            <a:endParaRPr lang="it-IT" dirty="0"/>
          </a:p>
        </p:txBody>
      </p:sp>
      <p:pic>
        <p:nvPicPr>
          <p:cNvPr id="4" name="Picture 11" descr="Logo Nellip"/>
          <p:cNvPicPr>
            <a:picLocks noChangeAspect="1" noChangeArrowheads="1"/>
          </p:cNvPicPr>
          <p:nvPr/>
        </p:nvPicPr>
        <p:blipFill>
          <a:blip r:embed="rId3" cstate="print"/>
          <a:srcRect b="5989"/>
          <a:stretch>
            <a:fillRect/>
          </a:stretch>
        </p:blipFill>
        <p:spPr bwMode="auto">
          <a:xfrm>
            <a:off x="323528" y="692696"/>
            <a:ext cx="1800200" cy="1230324"/>
          </a:xfrm>
          <a:prstGeom prst="rect">
            <a:avLst/>
          </a:prstGeom>
          <a:noFill/>
          <a:ln w="9525">
            <a:noFill/>
            <a:miter lim="800000"/>
            <a:headEnd/>
            <a:tailEnd/>
          </a:ln>
        </p:spPr>
      </p:pic>
      <p:sp>
        <p:nvSpPr>
          <p:cNvPr id="7" name="Sottotitolo 2"/>
          <p:cNvSpPr txBox="1">
            <a:spLocks/>
          </p:cNvSpPr>
          <p:nvPr/>
        </p:nvSpPr>
        <p:spPr bwMode="auto">
          <a:xfrm>
            <a:off x="1331640" y="4797152"/>
            <a:ext cx="4032448" cy="187220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 typeface="Wingdings" pitchFamily="2" charset="2"/>
              <a:buNone/>
              <a:tabLst/>
              <a:defRPr/>
            </a:pPr>
            <a:r>
              <a:rPr kumimoji="0" lang="it-IT" sz="3200" b="1" i="0" u="none" strike="noStrike" kern="0" cap="none" spc="0" normalizeH="0" baseline="0" noProof="0" dirty="0" err="1" smtClean="0">
                <a:ln>
                  <a:noFill/>
                </a:ln>
                <a:solidFill>
                  <a:schemeClr val="tx1">
                    <a:lumMod val="75000"/>
                  </a:schemeClr>
                </a:solidFill>
                <a:effectLst/>
                <a:uLnTx/>
                <a:uFillTx/>
                <a:latin typeface="+mn-lt"/>
                <a:ea typeface="+mn-ea"/>
                <a:cs typeface="+mn-cs"/>
              </a:rPr>
              <a:t>Questions</a:t>
            </a:r>
            <a:r>
              <a:rPr kumimoji="0" lang="it-IT" sz="3200" b="1" i="0" u="none" strike="noStrike" kern="0" cap="none" spc="0" normalizeH="0" baseline="0" noProof="0" dirty="0" smtClean="0">
                <a:ln>
                  <a:noFill/>
                </a:ln>
                <a:solidFill>
                  <a:schemeClr val="tx1">
                    <a:lumMod val="75000"/>
                  </a:schemeClr>
                </a:solidFill>
                <a:effectLst/>
                <a:uLnTx/>
                <a:uFillTx/>
                <a:latin typeface="+mn-lt"/>
                <a:ea typeface="+mn-ea"/>
                <a:cs typeface="+mn-cs"/>
              </a:rPr>
              <a:t>?</a:t>
            </a:r>
            <a:endParaRPr kumimoji="0" lang="it-IT" sz="3200" b="1" i="0" u="none" strike="noStrike" kern="0" cap="none" spc="0" normalizeH="0" baseline="0" noProof="0" dirty="0">
              <a:ln>
                <a:noFill/>
              </a:ln>
              <a:solidFill>
                <a:schemeClr val="tx1">
                  <a:lumMod val="75000"/>
                </a:schemeClr>
              </a:solidFill>
              <a:effectLst/>
              <a:uLnTx/>
              <a:uFillTx/>
              <a:latin typeface="+mn-lt"/>
              <a:ea typeface="+mn-ea"/>
              <a:cs typeface="+mn-cs"/>
            </a:endParaRPr>
          </a:p>
        </p:txBody>
      </p:sp>
      <p:sp>
        <p:nvSpPr>
          <p:cNvPr id="8" name="Sottotitolo 7"/>
          <p:cNvSpPr>
            <a:spLocks noGrp="1"/>
          </p:cNvSpPr>
          <p:nvPr>
            <p:ph type="subTitle" idx="1"/>
          </p:nvPr>
        </p:nvSpPr>
        <p:spPr/>
        <p:txBody>
          <a:bodyPr/>
          <a:lstStyle/>
          <a:p>
            <a:r>
              <a:rPr lang="it-IT" dirty="0" smtClean="0"/>
              <a:t>.</a:t>
            </a:r>
            <a:endParaRPr lang="it-IT" dirty="0"/>
          </a:p>
        </p:txBody>
      </p:sp>
      <p:sp>
        <p:nvSpPr>
          <p:cNvPr id="6" name="Sottotitolo 2"/>
          <p:cNvSpPr txBox="1">
            <a:spLocks/>
          </p:cNvSpPr>
          <p:nvPr/>
        </p:nvSpPr>
        <p:spPr bwMode="auto">
          <a:xfrm>
            <a:off x="4355976" y="4293096"/>
            <a:ext cx="4536504" cy="187220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 typeface="Wingdings" pitchFamily="2" charset="2"/>
              <a:buNone/>
              <a:tabLst/>
              <a:defRPr/>
            </a:pPr>
            <a:r>
              <a:rPr kumimoji="0" lang="it-IT" sz="2800" b="1" i="0" u="none" strike="noStrike" kern="0" cap="none" spc="0" normalizeH="0" baseline="0" noProof="0" dirty="0" smtClean="0">
                <a:ln>
                  <a:noFill/>
                </a:ln>
                <a:solidFill>
                  <a:schemeClr val="tx1">
                    <a:lumMod val="75000"/>
                  </a:schemeClr>
                </a:solidFill>
                <a:effectLst/>
                <a:uLnTx/>
                <a:uFillTx/>
                <a:latin typeface="+mn-lt"/>
                <a:ea typeface="+mn-ea"/>
                <a:cs typeface="+mn-cs"/>
              </a:rPr>
              <a:t>Elisabetta Delle Donne</a:t>
            </a:r>
          </a:p>
          <a:p>
            <a:pPr marL="0" marR="0" lvl="0" indent="0" defTabSz="914400" rtl="0" eaLnBrk="1" fontAlgn="base" latinLnBrk="0" hangingPunct="1">
              <a:lnSpc>
                <a:spcPct val="100000"/>
              </a:lnSpc>
              <a:spcBef>
                <a:spcPct val="20000"/>
              </a:spcBef>
              <a:spcAft>
                <a:spcPct val="0"/>
              </a:spcAft>
              <a:buClrTx/>
              <a:buSzTx/>
              <a:buFont typeface="Wingdings" pitchFamily="2" charset="2"/>
              <a:buNone/>
              <a:tabLst/>
              <a:defRPr/>
            </a:pPr>
            <a:r>
              <a:rPr lang="it-IT" sz="2800" b="1" kern="0" dirty="0" smtClean="0">
                <a:solidFill>
                  <a:schemeClr val="tx1">
                    <a:lumMod val="75000"/>
                  </a:schemeClr>
                </a:solidFill>
              </a:rPr>
              <a:t>Pixel, Firenze</a:t>
            </a:r>
          </a:p>
          <a:p>
            <a:pPr marL="0" marR="0" lvl="0" indent="0" defTabSz="914400" rtl="0" eaLnBrk="1" fontAlgn="base" latinLnBrk="0" hangingPunct="1">
              <a:lnSpc>
                <a:spcPct val="100000"/>
              </a:lnSpc>
              <a:spcBef>
                <a:spcPct val="20000"/>
              </a:spcBef>
              <a:spcAft>
                <a:spcPct val="0"/>
              </a:spcAft>
              <a:buClrTx/>
              <a:buSzTx/>
              <a:buFont typeface="Wingdings" pitchFamily="2" charset="2"/>
              <a:buNone/>
              <a:tabLst/>
              <a:defRPr/>
            </a:pPr>
            <a:r>
              <a:rPr kumimoji="0" lang="it-IT" sz="2400" b="1" i="0" u="none" strike="noStrike" kern="0" cap="none" spc="0" normalizeH="0" baseline="0" noProof="0" dirty="0" err="1" smtClean="0">
                <a:ln>
                  <a:noFill/>
                </a:ln>
                <a:solidFill>
                  <a:schemeClr val="tx1">
                    <a:lumMod val="75000"/>
                  </a:schemeClr>
                </a:solidFill>
                <a:effectLst/>
                <a:uLnTx/>
                <a:uFillTx/>
                <a:latin typeface="+mn-lt"/>
                <a:ea typeface="+mn-ea"/>
                <a:cs typeface="+mn-cs"/>
                <a:hlinkClick r:id="rId4"/>
              </a:rPr>
              <a:t>eli@pixel-online.net</a:t>
            </a:r>
            <a:endParaRPr kumimoji="0" lang="it-IT" sz="2400" b="1" i="0" u="none" strike="noStrike" kern="0" cap="none" spc="0" normalizeH="0" baseline="0" noProof="0" dirty="0" smtClean="0">
              <a:ln>
                <a:noFill/>
              </a:ln>
              <a:solidFill>
                <a:schemeClr val="tx1">
                  <a:lumMod val="75000"/>
                </a:schemeClr>
              </a:solidFill>
              <a:effectLst/>
              <a:uLnTx/>
              <a:uFillTx/>
              <a:latin typeface="+mn-lt"/>
              <a:ea typeface="+mn-ea"/>
              <a:cs typeface="+mn-cs"/>
            </a:endParaRPr>
          </a:p>
          <a:p>
            <a:pPr lvl="0" fontAlgn="base">
              <a:spcBef>
                <a:spcPct val="20000"/>
              </a:spcBef>
              <a:spcAft>
                <a:spcPct val="0"/>
              </a:spcAft>
              <a:defRPr/>
            </a:pPr>
            <a:r>
              <a:rPr lang="it-IT" sz="2400" b="1" kern="0" dirty="0" smtClean="0">
                <a:solidFill>
                  <a:schemeClr val="tx1">
                    <a:lumMod val="75000"/>
                  </a:schemeClr>
                </a:solidFill>
              </a:rPr>
              <a:t>http://nellip.pixel-online.org/</a:t>
            </a:r>
            <a:endParaRPr kumimoji="0" lang="it-IT" sz="2400" b="1" i="0" u="none" strike="noStrike" kern="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Context</a:t>
            </a:r>
            <a:r>
              <a:rPr lang="it-IT" sz="2800" dirty="0" smtClean="0"/>
              <a:t>: </a:t>
            </a:r>
            <a:r>
              <a:rPr lang="it-IT" sz="2000" dirty="0" smtClean="0"/>
              <a:t>The </a:t>
            </a:r>
            <a:r>
              <a:rPr lang="it-IT" sz="2000" dirty="0" err="1" smtClean="0"/>
              <a:t>European</a:t>
            </a:r>
            <a:r>
              <a:rPr lang="it-IT" sz="2000" dirty="0" smtClean="0"/>
              <a:t> </a:t>
            </a:r>
            <a:r>
              <a:rPr lang="it-IT" sz="2000" dirty="0" err="1" smtClean="0"/>
              <a:t>Language</a:t>
            </a:r>
            <a:r>
              <a:rPr lang="it-IT" sz="2000" dirty="0" smtClean="0"/>
              <a:t> </a:t>
            </a:r>
            <a:r>
              <a:rPr lang="it-IT" sz="2000" dirty="0" err="1" smtClean="0"/>
              <a:t>Label</a:t>
            </a:r>
            <a:endParaRPr lang="it-IT" sz="2000" dirty="0"/>
          </a:p>
        </p:txBody>
      </p:sp>
      <p:sp>
        <p:nvSpPr>
          <p:cNvPr id="3" name="Segnaposto contenuto 2"/>
          <p:cNvSpPr>
            <a:spLocks noGrp="1"/>
          </p:cNvSpPr>
          <p:nvPr>
            <p:ph idx="1"/>
          </p:nvPr>
        </p:nvSpPr>
        <p:spPr>
          <a:xfrm>
            <a:off x="899592" y="2360588"/>
            <a:ext cx="5184576" cy="4267200"/>
          </a:xfrm>
        </p:spPr>
        <p:txBody>
          <a:bodyPr/>
          <a:lstStyle/>
          <a:p>
            <a:pPr marL="0" indent="0">
              <a:buNone/>
            </a:pPr>
            <a:r>
              <a:rPr lang="it-IT" sz="2800" dirty="0" smtClean="0"/>
              <a:t>The </a:t>
            </a:r>
            <a:r>
              <a:rPr lang="it-IT" sz="2800" dirty="0" err="1" smtClean="0"/>
              <a:t>European</a:t>
            </a:r>
            <a:r>
              <a:rPr lang="it-IT" sz="2800" dirty="0" smtClean="0"/>
              <a:t> Language Label (ELL) </a:t>
            </a:r>
            <a:r>
              <a:rPr lang="it-IT" sz="2800" dirty="0" err="1" smtClean="0"/>
              <a:t>is</a:t>
            </a:r>
            <a:r>
              <a:rPr lang="it-IT" sz="2800" dirty="0" smtClean="0"/>
              <a:t> </a:t>
            </a:r>
            <a:r>
              <a:rPr lang="it-IT" sz="2800" dirty="0" err="1" smtClean="0"/>
              <a:t>awarded</a:t>
            </a:r>
            <a:r>
              <a:rPr lang="it-IT" sz="2800" dirty="0" smtClean="0"/>
              <a:t> to the </a:t>
            </a:r>
            <a:r>
              <a:rPr lang="it-IT" sz="2800" dirty="0" err="1" smtClean="0"/>
              <a:t>most</a:t>
            </a:r>
            <a:r>
              <a:rPr lang="it-IT" sz="2800" dirty="0" smtClean="0"/>
              <a:t> </a:t>
            </a:r>
            <a:r>
              <a:rPr lang="it-IT" sz="2800" b="1" dirty="0" smtClean="0"/>
              <a:t>innovative</a:t>
            </a:r>
            <a:r>
              <a:rPr lang="it-IT" sz="2800" dirty="0" smtClean="0"/>
              <a:t> </a:t>
            </a:r>
            <a:r>
              <a:rPr lang="it-IT" sz="2800" dirty="0" err="1" smtClean="0"/>
              <a:t>language</a:t>
            </a:r>
            <a:r>
              <a:rPr lang="it-IT" sz="2800" dirty="0" smtClean="0"/>
              <a:t> </a:t>
            </a:r>
            <a:r>
              <a:rPr lang="it-IT" sz="2800" dirty="0" err="1" smtClean="0"/>
              <a:t>learning</a:t>
            </a:r>
            <a:r>
              <a:rPr lang="it-IT" sz="2800" dirty="0" smtClean="0"/>
              <a:t> </a:t>
            </a:r>
            <a:r>
              <a:rPr lang="it-IT" sz="2800" dirty="0" err="1" smtClean="0"/>
              <a:t>initiatives</a:t>
            </a:r>
            <a:r>
              <a:rPr lang="it-IT" sz="2800" dirty="0"/>
              <a:t> </a:t>
            </a:r>
            <a:r>
              <a:rPr lang="it-IT" sz="2800" dirty="0" err="1" smtClean="0"/>
              <a:t>developed</a:t>
            </a:r>
            <a:r>
              <a:rPr lang="it-IT" sz="2800" dirty="0" smtClean="0"/>
              <a:t> </a:t>
            </a:r>
            <a:r>
              <a:rPr lang="it-IT" sz="2800" dirty="0" err="1" smtClean="0"/>
              <a:t>thoroughout</a:t>
            </a:r>
            <a:r>
              <a:rPr lang="it-IT" sz="2800" dirty="0" smtClean="0"/>
              <a:t> Europe</a:t>
            </a:r>
          </a:p>
          <a:p>
            <a:endParaRPr lang="it-IT" sz="2000" dirty="0" smtClean="0"/>
          </a:p>
          <a:p>
            <a:pPr>
              <a:buNone/>
            </a:pPr>
            <a:endParaRPr lang="it-IT" sz="2000" dirty="0" smtClean="0"/>
          </a:p>
          <a:p>
            <a:endParaRPr lang="it-IT" sz="2000" dirty="0" smtClean="0"/>
          </a:p>
          <a:p>
            <a:endParaRPr lang="it-IT" dirty="0"/>
          </a:p>
        </p:txBody>
      </p:sp>
      <p:pic>
        <p:nvPicPr>
          <p:cNvPr id="2050" name="Picture 2"/>
          <p:cNvPicPr>
            <a:picLocks noChangeAspect="1" noChangeArrowheads="1"/>
          </p:cNvPicPr>
          <p:nvPr/>
        </p:nvPicPr>
        <p:blipFill>
          <a:blip r:embed="rId3" cstate="print"/>
          <a:srcRect/>
          <a:stretch>
            <a:fillRect/>
          </a:stretch>
        </p:blipFill>
        <p:spPr bwMode="auto">
          <a:xfrm>
            <a:off x="5868144" y="2348880"/>
            <a:ext cx="2735213" cy="1656184"/>
          </a:xfrm>
          <a:prstGeom prst="rect">
            <a:avLst/>
          </a:prstGeom>
          <a:noFill/>
          <a:ln w="9525">
            <a:noFill/>
            <a:miter lim="800000"/>
            <a:headEnd/>
            <a:tailEnd/>
          </a:ln>
        </p:spPr>
      </p:pic>
      <p:sp>
        <p:nvSpPr>
          <p:cNvPr id="5" name="Rettangolo 4"/>
          <p:cNvSpPr/>
          <p:nvPr/>
        </p:nvSpPr>
        <p:spPr>
          <a:xfrm>
            <a:off x="899592" y="5805264"/>
            <a:ext cx="7776864" cy="369332"/>
          </a:xfrm>
          <a:prstGeom prst="rect">
            <a:avLst/>
          </a:prstGeom>
        </p:spPr>
        <p:txBody>
          <a:bodyPr wrap="square">
            <a:spAutoFit/>
          </a:bodyPr>
          <a:lstStyle/>
          <a:p>
            <a:r>
              <a:rPr lang="it-IT" i="1" dirty="0" smtClean="0"/>
              <a:t>http://ec.europa.eu/languages/european-language-label/index_en.htm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Context</a:t>
            </a:r>
            <a:r>
              <a:rPr lang="it-IT" sz="2800" dirty="0" smtClean="0"/>
              <a:t>: </a:t>
            </a:r>
            <a:r>
              <a:rPr lang="it-IT" sz="2000" dirty="0" smtClean="0"/>
              <a:t>The </a:t>
            </a:r>
            <a:r>
              <a:rPr lang="it-IT" sz="2000" dirty="0" err="1" smtClean="0"/>
              <a:t>European</a:t>
            </a:r>
            <a:r>
              <a:rPr lang="it-IT" sz="2000" dirty="0" smtClean="0"/>
              <a:t> </a:t>
            </a:r>
            <a:r>
              <a:rPr lang="it-IT" sz="2000" dirty="0" err="1" smtClean="0"/>
              <a:t>Language</a:t>
            </a:r>
            <a:r>
              <a:rPr lang="it-IT" sz="2000" dirty="0" smtClean="0"/>
              <a:t> </a:t>
            </a:r>
            <a:r>
              <a:rPr lang="it-IT" sz="2000" dirty="0" err="1" smtClean="0"/>
              <a:t>Label</a:t>
            </a:r>
            <a:endParaRPr lang="it-IT" sz="2000" dirty="0"/>
          </a:p>
        </p:txBody>
      </p:sp>
      <p:sp>
        <p:nvSpPr>
          <p:cNvPr id="3" name="Segnaposto contenuto 2"/>
          <p:cNvSpPr>
            <a:spLocks noGrp="1"/>
          </p:cNvSpPr>
          <p:nvPr>
            <p:ph idx="1"/>
          </p:nvPr>
        </p:nvSpPr>
        <p:spPr>
          <a:xfrm>
            <a:off x="899592" y="2360588"/>
            <a:ext cx="6768752" cy="4267200"/>
          </a:xfrm>
        </p:spPr>
        <p:txBody>
          <a:bodyPr/>
          <a:lstStyle/>
          <a:p>
            <a:pPr marL="0" indent="0">
              <a:buNone/>
            </a:pPr>
            <a:r>
              <a:rPr lang="it-IT" sz="2800" dirty="0" err="1" smtClean="0"/>
              <a:t>Projects</a:t>
            </a:r>
            <a:r>
              <a:rPr lang="it-IT" sz="2800" dirty="0" smtClean="0"/>
              <a:t> </a:t>
            </a:r>
            <a:r>
              <a:rPr lang="it-IT" sz="2800" dirty="0" err="1" smtClean="0"/>
              <a:t>that</a:t>
            </a:r>
            <a:r>
              <a:rPr lang="it-IT" sz="2800" dirty="0" smtClean="0"/>
              <a:t> </a:t>
            </a:r>
            <a:r>
              <a:rPr lang="it-IT" sz="2800" dirty="0" err="1" smtClean="0"/>
              <a:t>received</a:t>
            </a:r>
            <a:r>
              <a:rPr lang="it-IT" sz="2800" dirty="0" smtClean="0"/>
              <a:t> the  </a:t>
            </a:r>
            <a:r>
              <a:rPr lang="it-IT" sz="2800" dirty="0" err="1" smtClean="0"/>
              <a:t>European</a:t>
            </a:r>
            <a:r>
              <a:rPr lang="it-IT" sz="2800" dirty="0" smtClean="0"/>
              <a:t> Language Label </a:t>
            </a:r>
            <a:r>
              <a:rPr lang="it-IT" sz="2800" dirty="0" err="1" smtClean="0"/>
              <a:t>have</a:t>
            </a:r>
            <a:r>
              <a:rPr lang="it-IT" sz="2800" dirty="0" smtClean="0"/>
              <a:t> </a:t>
            </a:r>
            <a:r>
              <a:rPr lang="it-IT" sz="2800" dirty="0" err="1" smtClean="0"/>
              <a:t>therefore</a:t>
            </a:r>
            <a:r>
              <a:rPr lang="it-IT" sz="2800" dirty="0" smtClean="0"/>
              <a:t> </a:t>
            </a:r>
            <a:r>
              <a:rPr lang="it-IT" sz="2800" dirty="0" err="1" smtClean="0"/>
              <a:t>been</a:t>
            </a:r>
            <a:r>
              <a:rPr lang="it-IT" sz="2800" dirty="0" smtClean="0"/>
              <a:t> </a:t>
            </a:r>
            <a:r>
              <a:rPr lang="it-IT" sz="2800" dirty="0" err="1" smtClean="0"/>
              <a:t>assessed</a:t>
            </a:r>
            <a:r>
              <a:rPr lang="it-IT" sz="2800" dirty="0" smtClean="0"/>
              <a:t> by </a:t>
            </a:r>
            <a:r>
              <a:rPr lang="it-IT" sz="2800" dirty="0" err="1" smtClean="0"/>
              <a:t>experts</a:t>
            </a:r>
            <a:r>
              <a:rPr lang="it-IT" sz="2800" dirty="0" smtClean="0"/>
              <a:t> </a:t>
            </a:r>
            <a:r>
              <a:rPr lang="it-IT" sz="2800" dirty="0" err="1" smtClean="0"/>
              <a:t>representing</a:t>
            </a:r>
            <a:r>
              <a:rPr lang="it-IT" sz="2800" dirty="0" smtClean="0"/>
              <a:t> the </a:t>
            </a:r>
            <a:r>
              <a:rPr lang="it-IT" sz="2800" dirty="0" err="1" smtClean="0"/>
              <a:t>European</a:t>
            </a:r>
            <a:r>
              <a:rPr lang="it-IT" sz="2800" dirty="0" smtClean="0"/>
              <a:t> </a:t>
            </a:r>
            <a:r>
              <a:rPr lang="it-IT" sz="2800" dirty="0" err="1" smtClean="0"/>
              <a:t>Commission</a:t>
            </a:r>
            <a:r>
              <a:rPr lang="it-IT" sz="2800" dirty="0" smtClean="0"/>
              <a:t> (i.e. the </a:t>
            </a:r>
            <a:r>
              <a:rPr lang="it-IT" sz="2800" dirty="0" err="1" smtClean="0"/>
              <a:t>N.As</a:t>
            </a:r>
            <a:r>
              <a:rPr lang="it-IT" sz="2800" dirty="0" smtClean="0"/>
              <a:t>) </a:t>
            </a:r>
            <a:r>
              <a:rPr lang="it-IT" sz="2800" dirty="0" err="1" smtClean="0"/>
              <a:t>as</a:t>
            </a:r>
            <a:r>
              <a:rPr lang="it-IT" sz="2800" dirty="0" smtClean="0"/>
              <a:t> </a:t>
            </a:r>
            <a:r>
              <a:rPr lang="it-IT" sz="2800" b="1" dirty="0" err="1" smtClean="0"/>
              <a:t>quality</a:t>
            </a:r>
            <a:r>
              <a:rPr lang="it-IT" sz="2800" b="1" dirty="0" smtClean="0"/>
              <a:t> </a:t>
            </a:r>
            <a:r>
              <a:rPr lang="it-IT" sz="2800" b="1" dirty="0" err="1" smtClean="0"/>
              <a:t>language</a:t>
            </a:r>
            <a:r>
              <a:rPr lang="it-IT" sz="2800" b="1" dirty="0" smtClean="0"/>
              <a:t> </a:t>
            </a:r>
            <a:r>
              <a:rPr lang="it-IT" sz="2800" b="1" dirty="0" err="1" smtClean="0"/>
              <a:t>projects</a:t>
            </a:r>
            <a:r>
              <a:rPr lang="it-IT" sz="2800" b="1" dirty="0" smtClean="0"/>
              <a:t> </a:t>
            </a:r>
            <a:r>
              <a:rPr lang="it-IT" sz="2800" dirty="0" smtClean="0"/>
              <a:t>in Europe.</a:t>
            </a:r>
          </a:p>
          <a:p>
            <a:pPr marL="0" indent="0">
              <a:buNone/>
            </a:pPr>
            <a:endParaRPr lang="it-IT" sz="2000" dirty="0" smtClean="0"/>
          </a:p>
          <a:p>
            <a:endParaRPr lang="it-IT" sz="2000" dirty="0" smtClean="0"/>
          </a:p>
          <a:p>
            <a:endParaRPr lang="it-IT" dirty="0"/>
          </a:p>
        </p:txBody>
      </p:sp>
    </p:spTree>
    <p:extLst>
      <p:ext uri="{BB962C8B-B14F-4D97-AF65-F5344CB8AC3E}">
        <p14:creationId xmlns:p14="http://schemas.microsoft.com/office/powerpoint/2010/main" val="65353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Objectives</a:t>
            </a:r>
            <a:endParaRPr lang="it-IT" dirty="0"/>
          </a:p>
        </p:txBody>
      </p:sp>
      <p:sp>
        <p:nvSpPr>
          <p:cNvPr id="6" name="Rettangolo 5"/>
          <p:cNvSpPr/>
          <p:nvPr/>
        </p:nvSpPr>
        <p:spPr>
          <a:xfrm>
            <a:off x="755576" y="2132856"/>
            <a:ext cx="7416824" cy="4093428"/>
          </a:xfrm>
          <a:prstGeom prst="rect">
            <a:avLst/>
          </a:prstGeom>
        </p:spPr>
        <p:txBody>
          <a:bodyPr wrap="square">
            <a:spAutoFit/>
          </a:bodyPr>
          <a:lstStyle/>
          <a:p>
            <a:pPr marL="452438" lvl="1" algn="just">
              <a:lnSpc>
                <a:spcPct val="90000"/>
              </a:lnSpc>
              <a:spcBef>
                <a:spcPct val="20000"/>
              </a:spcBef>
              <a:buClr>
                <a:schemeClr val="accent2"/>
              </a:buClr>
            </a:pPr>
            <a:r>
              <a:rPr lang="en-US" sz="2000" dirty="0" smtClean="0"/>
              <a:t>The NELLIP network has </a:t>
            </a:r>
            <a:r>
              <a:rPr lang="en-US" sz="2000" dirty="0"/>
              <a:t>5</a:t>
            </a:r>
            <a:r>
              <a:rPr lang="en-US" sz="2000" dirty="0" smtClean="0"/>
              <a:t> main objectives:</a:t>
            </a:r>
          </a:p>
          <a:p>
            <a:pPr marL="452438" lvl="1" algn="just">
              <a:lnSpc>
                <a:spcPct val="90000"/>
              </a:lnSpc>
              <a:spcBef>
                <a:spcPct val="20000"/>
              </a:spcBef>
              <a:buClr>
                <a:schemeClr val="accent2"/>
              </a:buClr>
            </a:pPr>
            <a:endParaRPr lang="en-US" sz="2000" dirty="0" smtClean="0"/>
          </a:p>
          <a:p>
            <a:pPr marL="909638" lvl="1" indent="-457200" algn="just">
              <a:lnSpc>
                <a:spcPct val="90000"/>
              </a:lnSpc>
              <a:spcBef>
                <a:spcPct val="20000"/>
              </a:spcBef>
              <a:buClr>
                <a:srgbClr val="0000FF"/>
              </a:buClr>
              <a:buFont typeface="+mj-lt"/>
              <a:buAutoNum type="arabicPeriod"/>
            </a:pPr>
            <a:r>
              <a:rPr lang="en-US" sz="2000" dirty="0" smtClean="0"/>
              <a:t> </a:t>
            </a:r>
            <a:r>
              <a:rPr lang="en-US" sz="2000" b="1" dirty="0" smtClean="0"/>
              <a:t>Reviewing</a:t>
            </a:r>
            <a:r>
              <a:rPr lang="en-US" sz="2000" dirty="0" smtClean="0"/>
              <a:t> projects that were awarded the ELL</a:t>
            </a:r>
          </a:p>
          <a:p>
            <a:pPr marL="909638" lvl="1" indent="-457200" algn="just">
              <a:lnSpc>
                <a:spcPct val="90000"/>
              </a:lnSpc>
              <a:spcBef>
                <a:spcPct val="20000"/>
              </a:spcBef>
              <a:buClr>
                <a:srgbClr val="0000FF"/>
              </a:buClr>
              <a:buFont typeface="+mj-lt"/>
              <a:buAutoNum type="arabicPeriod"/>
            </a:pPr>
            <a:endParaRPr lang="en-US" sz="2000" dirty="0" smtClean="0"/>
          </a:p>
          <a:p>
            <a:pPr marL="909638" lvl="1" indent="-457200" algn="just">
              <a:lnSpc>
                <a:spcPct val="90000"/>
              </a:lnSpc>
              <a:spcBef>
                <a:spcPct val="20000"/>
              </a:spcBef>
              <a:buClr>
                <a:srgbClr val="0000FF"/>
              </a:buClr>
              <a:buFont typeface="+mj-lt"/>
              <a:buAutoNum type="arabicPeriod"/>
            </a:pPr>
            <a:r>
              <a:rPr lang="en-US" sz="2000" dirty="0"/>
              <a:t> </a:t>
            </a:r>
            <a:r>
              <a:rPr lang="en-US" sz="2000" dirty="0" smtClean="0"/>
              <a:t>Identification of </a:t>
            </a:r>
            <a:r>
              <a:rPr lang="en-US" sz="2000" b="1" dirty="0" smtClean="0"/>
              <a:t>Case Studies </a:t>
            </a:r>
          </a:p>
          <a:p>
            <a:pPr marL="909638" lvl="1" indent="-457200" algn="just">
              <a:lnSpc>
                <a:spcPct val="90000"/>
              </a:lnSpc>
              <a:spcBef>
                <a:spcPct val="20000"/>
              </a:spcBef>
              <a:buClr>
                <a:srgbClr val="0000FF"/>
              </a:buClr>
              <a:buFont typeface="+mj-lt"/>
              <a:buAutoNum type="arabicPeriod"/>
            </a:pPr>
            <a:endParaRPr lang="en-US" sz="2000" dirty="0" smtClean="0"/>
          </a:p>
          <a:p>
            <a:pPr marL="909638" lvl="1" indent="-457200" algn="just">
              <a:lnSpc>
                <a:spcPct val="90000"/>
              </a:lnSpc>
              <a:spcBef>
                <a:spcPct val="20000"/>
              </a:spcBef>
              <a:buClr>
                <a:srgbClr val="0000FF"/>
              </a:buClr>
              <a:buFont typeface="+mj-lt"/>
              <a:buAutoNum type="arabicPeriod"/>
            </a:pPr>
            <a:r>
              <a:rPr lang="en-US" sz="2000" b="1" smtClean="0"/>
              <a:t> </a:t>
            </a:r>
            <a:r>
              <a:rPr lang="en-US" sz="2000" smtClean="0"/>
              <a:t>Reporting </a:t>
            </a:r>
            <a:r>
              <a:rPr lang="en-US" sz="2000" b="1" smtClean="0"/>
              <a:t>Best </a:t>
            </a:r>
            <a:r>
              <a:rPr lang="en-US" sz="2000" b="1" dirty="0" smtClean="0"/>
              <a:t>Practice</a:t>
            </a:r>
          </a:p>
          <a:p>
            <a:pPr marL="909638" lvl="1" indent="-457200" algn="just">
              <a:lnSpc>
                <a:spcPct val="90000"/>
              </a:lnSpc>
              <a:spcBef>
                <a:spcPct val="20000"/>
              </a:spcBef>
              <a:buClr>
                <a:srgbClr val="0000FF"/>
              </a:buClr>
              <a:buFont typeface="+mj-lt"/>
              <a:buAutoNum type="arabicPeriod"/>
            </a:pPr>
            <a:endParaRPr lang="en-US" sz="2000" b="1" dirty="0" smtClean="0"/>
          </a:p>
          <a:p>
            <a:pPr marL="909638" lvl="1" indent="-457200" algn="just">
              <a:lnSpc>
                <a:spcPct val="90000"/>
              </a:lnSpc>
              <a:spcBef>
                <a:spcPct val="20000"/>
              </a:spcBef>
              <a:buClr>
                <a:srgbClr val="0000FF"/>
              </a:buClr>
              <a:buFont typeface="+mj-lt"/>
              <a:buAutoNum type="arabicPeriod"/>
            </a:pPr>
            <a:r>
              <a:rPr lang="en-US" sz="2000" dirty="0"/>
              <a:t> </a:t>
            </a:r>
            <a:r>
              <a:rPr lang="en-US" sz="2000" b="1" dirty="0" smtClean="0"/>
              <a:t>Networking</a:t>
            </a:r>
            <a:r>
              <a:rPr lang="en-US" sz="2000" dirty="0" smtClean="0"/>
              <a:t> of ELL language learning initiatives</a:t>
            </a:r>
          </a:p>
          <a:p>
            <a:pPr marL="909638" lvl="1" indent="-457200" algn="just">
              <a:lnSpc>
                <a:spcPct val="90000"/>
              </a:lnSpc>
              <a:spcBef>
                <a:spcPct val="20000"/>
              </a:spcBef>
              <a:buClr>
                <a:srgbClr val="0000FF"/>
              </a:buClr>
              <a:buFont typeface="+mj-lt"/>
              <a:buAutoNum type="arabicPeriod"/>
            </a:pPr>
            <a:endParaRPr lang="en-US" sz="2000" dirty="0" smtClean="0"/>
          </a:p>
          <a:p>
            <a:pPr marL="909638" lvl="1" indent="-457200" algn="just">
              <a:lnSpc>
                <a:spcPct val="90000"/>
              </a:lnSpc>
              <a:spcBef>
                <a:spcPct val="20000"/>
              </a:spcBef>
              <a:buClr>
                <a:srgbClr val="0000FF"/>
              </a:buClr>
              <a:buFont typeface="+mj-lt"/>
              <a:buAutoNum type="arabicPeriod"/>
            </a:pPr>
            <a:r>
              <a:rPr lang="en-US" sz="2000" dirty="0"/>
              <a:t> </a:t>
            </a:r>
            <a:r>
              <a:rPr lang="en-US" sz="2000" dirty="0" smtClean="0"/>
              <a:t>Production of </a:t>
            </a:r>
            <a:r>
              <a:rPr lang="en-US" sz="2000" b="1" dirty="0" smtClean="0"/>
              <a:t>Quality Guidelines</a:t>
            </a:r>
          </a:p>
          <a:p>
            <a:pPr marL="452438" lvl="1" algn="just">
              <a:lnSpc>
                <a:spcPct val="90000"/>
              </a:lnSpc>
              <a:spcBef>
                <a:spcPct val="20000"/>
              </a:spcBef>
              <a:buClr>
                <a:srgbClr val="0000FF"/>
              </a:buClr>
              <a:buFontTx/>
              <a:buChar char="-"/>
            </a:pP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Logo Nellip"/>
          <p:cNvPicPr>
            <a:picLocks noChangeAspect="1" noChangeArrowheads="1"/>
          </p:cNvPicPr>
          <p:nvPr/>
        </p:nvPicPr>
        <p:blipFill>
          <a:blip r:embed="rId3" cstate="print"/>
          <a:srcRect b="5989"/>
          <a:stretch>
            <a:fillRect/>
          </a:stretch>
        </p:blipFill>
        <p:spPr bwMode="auto">
          <a:xfrm>
            <a:off x="323528" y="692696"/>
            <a:ext cx="1800200" cy="1230324"/>
          </a:xfrm>
          <a:prstGeom prst="rect">
            <a:avLst/>
          </a:prstGeom>
          <a:noFill/>
          <a:ln w="9525">
            <a:noFill/>
            <a:miter lim="800000"/>
            <a:headEnd/>
            <a:tailEnd/>
          </a:ln>
        </p:spPr>
      </p:pic>
      <p:sp>
        <p:nvSpPr>
          <p:cNvPr id="7" name="Sottotitolo 2"/>
          <p:cNvSpPr txBox="1">
            <a:spLocks/>
          </p:cNvSpPr>
          <p:nvPr/>
        </p:nvSpPr>
        <p:spPr bwMode="auto">
          <a:xfrm>
            <a:off x="1599332" y="4171032"/>
            <a:ext cx="6847656" cy="187220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 typeface="Wingdings" pitchFamily="2" charset="2"/>
              <a:buNone/>
              <a:tabLst/>
              <a:defRPr/>
            </a:pPr>
            <a:endParaRPr lang="en-US" sz="2000" dirty="0"/>
          </a:p>
        </p:txBody>
      </p:sp>
      <p:sp>
        <p:nvSpPr>
          <p:cNvPr id="8" name="Sottotitolo 7"/>
          <p:cNvSpPr>
            <a:spLocks noGrp="1"/>
          </p:cNvSpPr>
          <p:nvPr>
            <p:ph type="subTitle" idx="1"/>
          </p:nvPr>
        </p:nvSpPr>
        <p:spPr/>
        <p:txBody>
          <a:bodyPr/>
          <a:lstStyle/>
          <a:p>
            <a:r>
              <a:rPr lang="it-IT" dirty="0" smtClean="0"/>
              <a:t>.</a:t>
            </a:r>
            <a:endParaRPr lang="it-IT" dirty="0"/>
          </a:p>
        </p:txBody>
      </p:sp>
      <p:sp>
        <p:nvSpPr>
          <p:cNvPr id="2" name="Titolo 1"/>
          <p:cNvSpPr>
            <a:spLocks noGrp="1"/>
          </p:cNvSpPr>
          <p:nvPr>
            <p:ph type="ctrTitle"/>
          </p:nvPr>
        </p:nvSpPr>
        <p:spPr>
          <a:xfrm>
            <a:off x="2339752" y="3887936"/>
            <a:ext cx="4954588" cy="1219200"/>
          </a:xfrm>
        </p:spPr>
        <p:txBody>
          <a:bodyPr/>
          <a:lstStyle/>
          <a:p>
            <a:r>
              <a:rPr lang="it-IT" dirty="0" err="1" smtClean="0"/>
              <a:t>Results</a:t>
            </a:r>
            <a:r>
              <a:rPr lang="it-IT" dirty="0" smtClean="0"/>
              <a:t> </a:t>
            </a:r>
            <a:r>
              <a:rPr lang="it-IT" dirty="0" err="1" smtClean="0"/>
              <a:t>Achieved</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Results</a:t>
            </a:r>
            <a:endParaRPr lang="it-IT" dirty="0"/>
          </a:p>
        </p:txBody>
      </p:sp>
      <p:sp>
        <p:nvSpPr>
          <p:cNvPr id="3" name="Segnaposto contenuto 2"/>
          <p:cNvSpPr>
            <a:spLocks noGrp="1"/>
          </p:cNvSpPr>
          <p:nvPr>
            <p:ph idx="1"/>
          </p:nvPr>
        </p:nvSpPr>
        <p:spPr>
          <a:xfrm>
            <a:off x="683568" y="1628800"/>
            <a:ext cx="7272808" cy="2520280"/>
          </a:xfrm>
        </p:spPr>
        <p:txBody>
          <a:bodyPr/>
          <a:lstStyle/>
          <a:p>
            <a:pPr>
              <a:buNone/>
            </a:pPr>
            <a:endParaRPr lang="it-IT" sz="2000" dirty="0" smtClean="0"/>
          </a:p>
          <a:p>
            <a:endParaRPr lang="it-IT" sz="2000" dirty="0" smtClean="0"/>
          </a:p>
          <a:p>
            <a:endParaRPr lang="it-IT" dirty="0"/>
          </a:p>
        </p:txBody>
      </p:sp>
      <p:sp>
        <p:nvSpPr>
          <p:cNvPr id="6" name="Rettangolo 5"/>
          <p:cNvSpPr/>
          <p:nvPr/>
        </p:nvSpPr>
        <p:spPr>
          <a:xfrm>
            <a:off x="1187624" y="2492896"/>
            <a:ext cx="6624736" cy="2492990"/>
          </a:xfrm>
          <a:prstGeom prst="rect">
            <a:avLst/>
          </a:prstGeom>
        </p:spPr>
        <p:txBody>
          <a:bodyPr wrap="square">
            <a:spAutoFit/>
          </a:bodyPr>
          <a:lstStyle/>
          <a:p>
            <a:pPr marL="630936" lvl="1" indent="-274320" algn="just">
              <a:buClr>
                <a:schemeClr val="tx1"/>
              </a:buClr>
              <a:buFontTx/>
              <a:buChar char="-"/>
              <a:defRPr/>
            </a:pPr>
            <a:endParaRPr lang="en-US" sz="2400" dirty="0" smtClean="0">
              <a:solidFill>
                <a:srgbClr val="009A46"/>
              </a:solidFill>
              <a:ea typeface="SimSun" pitchFamily="2" charset="-122"/>
              <a:cs typeface="Calibri" pitchFamily="34" charset="0"/>
            </a:endParaRPr>
          </a:p>
          <a:p>
            <a:pPr marL="909638" lvl="1" indent="-457200" algn="just">
              <a:lnSpc>
                <a:spcPct val="90000"/>
              </a:lnSpc>
              <a:spcBef>
                <a:spcPct val="20000"/>
              </a:spcBef>
              <a:buClr>
                <a:srgbClr val="0000FF"/>
              </a:buClr>
              <a:buFont typeface="+mj-lt"/>
              <a:buAutoNum type="arabicPeriod"/>
              <a:defRPr/>
            </a:pPr>
            <a:r>
              <a:rPr lang="en-US" sz="2000" dirty="0"/>
              <a:t>Database of Awarded Projects </a:t>
            </a:r>
          </a:p>
          <a:p>
            <a:pPr marL="909638" lvl="1" indent="-457200" algn="just">
              <a:lnSpc>
                <a:spcPct val="90000"/>
              </a:lnSpc>
              <a:spcBef>
                <a:spcPct val="20000"/>
              </a:spcBef>
              <a:buClr>
                <a:srgbClr val="0000FF"/>
              </a:buClr>
              <a:buFont typeface="+mj-lt"/>
              <a:buAutoNum type="arabicPeriod"/>
              <a:defRPr/>
            </a:pPr>
            <a:r>
              <a:rPr lang="en-US" sz="2000" dirty="0"/>
              <a:t>Database of Case Studies</a:t>
            </a:r>
            <a:endParaRPr lang="en-GB" sz="2000" dirty="0"/>
          </a:p>
          <a:p>
            <a:pPr marL="909638" lvl="1" indent="-457200" algn="just">
              <a:lnSpc>
                <a:spcPct val="90000"/>
              </a:lnSpc>
              <a:spcBef>
                <a:spcPct val="20000"/>
              </a:spcBef>
              <a:buClr>
                <a:srgbClr val="0000FF"/>
              </a:buClr>
              <a:buFont typeface="+mj-lt"/>
              <a:buAutoNum type="arabicPeriod"/>
              <a:defRPr/>
            </a:pPr>
            <a:r>
              <a:rPr lang="en-GB" sz="2000" dirty="0"/>
              <a:t>Report on Best Practice</a:t>
            </a:r>
          </a:p>
          <a:p>
            <a:pPr marL="909638" lvl="1" indent="-457200" algn="just">
              <a:lnSpc>
                <a:spcPct val="90000"/>
              </a:lnSpc>
              <a:spcBef>
                <a:spcPct val="20000"/>
              </a:spcBef>
              <a:buClr>
                <a:srgbClr val="0000FF"/>
              </a:buClr>
              <a:buFont typeface="+mj-lt"/>
              <a:buAutoNum type="arabicPeriod"/>
              <a:defRPr/>
            </a:pPr>
            <a:r>
              <a:rPr lang="en-US" sz="2000" dirty="0"/>
              <a:t>Network  of Language Learning Providers</a:t>
            </a:r>
          </a:p>
          <a:p>
            <a:pPr marL="909638" lvl="1" indent="-457200" algn="just">
              <a:lnSpc>
                <a:spcPct val="90000"/>
              </a:lnSpc>
              <a:spcBef>
                <a:spcPct val="20000"/>
              </a:spcBef>
              <a:buClr>
                <a:srgbClr val="0000FF"/>
              </a:buClr>
              <a:buFont typeface="+mj-lt"/>
              <a:buAutoNum type="arabicPeriod"/>
              <a:defRPr/>
            </a:pPr>
            <a:r>
              <a:rPr lang="en-GB" sz="2000" dirty="0"/>
              <a:t>Reports </a:t>
            </a:r>
            <a:r>
              <a:rPr lang="it-IT" sz="2000" dirty="0"/>
              <a:t>on the </a:t>
            </a:r>
            <a:r>
              <a:rPr lang="it-IT" sz="2000" dirty="0" err="1"/>
              <a:t>implementation</a:t>
            </a:r>
            <a:r>
              <a:rPr lang="it-IT" sz="2000" dirty="0"/>
              <a:t> </a:t>
            </a:r>
            <a:r>
              <a:rPr lang="it-IT" sz="2000" dirty="0" err="1"/>
              <a:t>of</a:t>
            </a:r>
            <a:r>
              <a:rPr lang="it-IT" sz="2000" dirty="0"/>
              <a:t> t</a:t>
            </a:r>
            <a:r>
              <a:rPr lang="en-US" sz="2000" dirty="0"/>
              <a:t>he ELL </a:t>
            </a:r>
          </a:p>
          <a:p>
            <a:pPr marL="909638" lvl="1" indent="-457200" algn="just">
              <a:lnSpc>
                <a:spcPct val="90000"/>
              </a:lnSpc>
              <a:spcBef>
                <a:spcPct val="20000"/>
              </a:spcBef>
              <a:buClr>
                <a:srgbClr val="0000FF"/>
              </a:buClr>
              <a:buFont typeface="+mj-lt"/>
              <a:buAutoNum type="arabicPeriod"/>
              <a:defRPr/>
            </a:pPr>
            <a:r>
              <a:rPr lang="en-GB" sz="2000" dirty="0"/>
              <a:t>Guidelines on </a:t>
            </a:r>
            <a:r>
              <a:rPr lang="it-IT" sz="2000" dirty="0" err="1"/>
              <a:t>language</a:t>
            </a:r>
            <a:r>
              <a:rPr lang="it-IT" sz="2000" dirty="0"/>
              <a:t> </a:t>
            </a:r>
            <a:r>
              <a:rPr lang="it-IT" sz="2000" dirty="0" err="1"/>
              <a:t>projects</a:t>
            </a:r>
            <a:r>
              <a:rPr lang="it-IT" sz="2000" dirty="0"/>
              <a:t> </a:t>
            </a:r>
            <a:r>
              <a:rPr lang="it-IT" sz="2000" dirty="0" err="1"/>
              <a:t>development</a:t>
            </a:r>
            <a:endParaRPr lang="it-IT" sz="2000" dirty="0"/>
          </a:p>
        </p:txBody>
      </p:sp>
    </p:spTree>
    <p:extLst>
      <p:ext uri="{BB962C8B-B14F-4D97-AF65-F5344CB8AC3E}">
        <p14:creationId xmlns:p14="http://schemas.microsoft.com/office/powerpoint/2010/main" val="58177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Database of </a:t>
            </a:r>
            <a:r>
              <a:rPr lang="it-IT" sz="3200" dirty="0" err="1" smtClean="0"/>
              <a:t>Awarded</a:t>
            </a:r>
            <a:r>
              <a:rPr lang="it-IT" sz="3200" dirty="0" smtClean="0"/>
              <a:t> </a:t>
            </a:r>
            <a:r>
              <a:rPr lang="it-IT" sz="3200" dirty="0" err="1" smtClean="0"/>
              <a:t>Projects</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sp>
        <p:nvSpPr>
          <p:cNvPr id="6" name="Rettangolo 5"/>
          <p:cNvSpPr/>
          <p:nvPr/>
        </p:nvSpPr>
        <p:spPr>
          <a:xfrm>
            <a:off x="323528" y="1484784"/>
            <a:ext cx="7848872" cy="5724644"/>
          </a:xfrm>
          <a:prstGeom prst="rect">
            <a:avLst/>
          </a:prstGeom>
        </p:spPr>
        <p:txBody>
          <a:bodyPr wrap="square">
            <a:spAutoFit/>
          </a:bodyPr>
          <a:lstStyle/>
          <a:p>
            <a:pPr marL="630936" lvl="1" indent="-274320" algn="just">
              <a:buClr>
                <a:schemeClr val="tx1"/>
              </a:buClr>
              <a:defRPr/>
            </a:pPr>
            <a:r>
              <a:rPr lang="it-IT" sz="2400" dirty="0" smtClean="0">
                <a:solidFill>
                  <a:srgbClr val="009A46"/>
                </a:solidFill>
                <a:ea typeface="SimSun" pitchFamily="2" charset="-122"/>
                <a:cs typeface="Calibri" pitchFamily="34" charset="0"/>
              </a:rPr>
              <a:t>	</a:t>
            </a:r>
            <a:r>
              <a:rPr lang="it-IT" sz="2400" dirty="0" err="1"/>
              <a:t>Among</a:t>
            </a:r>
            <a:r>
              <a:rPr lang="it-IT" sz="2400" dirty="0"/>
              <a:t> the </a:t>
            </a:r>
            <a:r>
              <a:rPr lang="it-IT" sz="2400" dirty="0" smtClean="0"/>
              <a:t>over 1200 </a:t>
            </a:r>
            <a:r>
              <a:rPr lang="it-IT" sz="2400" dirty="0" err="1" smtClean="0"/>
              <a:t>projects</a:t>
            </a:r>
            <a:r>
              <a:rPr lang="it-IT" sz="2400" dirty="0" smtClean="0"/>
              <a:t> </a:t>
            </a:r>
            <a:r>
              <a:rPr lang="it-IT" sz="2400" dirty="0" err="1" smtClean="0"/>
              <a:t>that</a:t>
            </a:r>
            <a:r>
              <a:rPr lang="it-IT" sz="2400" dirty="0" smtClean="0"/>
              <a:t> </a:t>
            </a:r>
            <a:r>
              <a:rPr lang="it-IT" sz="2400" dirty="0" err="1" smtClean="0"/>
              <a:t>were</a:t>
            </a:r>
            <a:r>
              <a:rPr lang="it-IT" sz="2400" dirty="0" smtClean="0"/>
              <a:t> </a:t>
            </a:r>
            <a:r>
              <a:rPr lang="it-IT" sz="2400" dirty="0" err="1" smtClean="0"/>
              <a:t>awarded</a:t>
            </a:r>
            <a:r>
              <a:rPr lang="it-IT" sz="2400" dirty="0" smtClean="0"/>
              <a:t> the ELL,  474 </a:t>
            </a:r>
            <a:r>
              <a:rPr lang="it-IT" sz="2400" dirty="0" err="1" smtClean="0"/>
              <a:t>were</a:t>
            </a:r>
            <a:r>
              <a:rPr lang="it-IT" sz="2400" dirty="0" smtClean="0"/>
              <a:t> </a:t>
            </a:r>
            <a:r>
              <a:rPr lang="it-IT" sz="2400" dirty="0" err="1" smtClean="0"/>
              <a:t>selected</a:t>
            </a:r>
            <a:r>
              <a:rPr lang="it-IT" sz="2400" dirty="0" smtClean="0"/>
              <a:t> by the NELLIP team, </a:t>
            </a:r>
            <a:r>
              <a:rPr lang="it-IT" sz="2400" dirty="0" err="1" smtClean="0"/>
              <a:t>as</a:t>
            </a:r>
            <a:r>
              <a:rPr lang="it-IT" sz="2400" dirty="0" smtClean="0"/>
              <a:t> </a:t>
            </a:r>
            <a:r>
              <a:rPr lang="it-IT" sz="2400" dirty="0" err="1" smtClean="0"/>
              <a:t>they</a:t>
            </a:r>
            <a:r>
              <a:rPr lang="it-IT" sz="2400" dirty="0" smtClean="0"/>
              <a:t> are in line with the </a:t>
            </a:r>
            <a:r>
              <a:rPr lang="it-IT" sz="2400" dirty="0" err="1" smtClean="0"/>
              <a:t>current</a:t>
            </a:r>
            <a:r>
              <a:rPr lang="it-IT" sz="2400" dirty="0" smtClean="0"/>
              <a:t>  </a:t>
            </a:r>
            <a:r>
              <a:rPr lang="it-IT" sz="2400" dirty="0" err="1" smtClean="0"/>
              <a:t>European</a:t>
            </a:r>
            <a:r>
              <a:rPr lang="it-IT" sz="2400" dirty="0" smtClean="0"/>
              <a:t> </a:t>
            </a:r>
            <a:r>
              <a:rPr lang="it-IT" sz="2400" dirty="0" err="1" smtClean="0"/>
              <a:t>political</a:t>
            </a:r>
            <a:r>
              <a:rPr lang="it-IT" sz="2400" dirty="0" smtClean="0"/>
              <a:t> </a:t>
            </a:r>
            <a:r>
              <a:rPr lang="it-IT" sz="2400" dirty="0" err="1" smtClean="0"/>
              <a:t>priorities</a:t>
            </a:r>
            <a:r>
              <a:rPr lang="it-IT" sz="2400" dirty="0" smtClean="0"/>
              <a:t> in the </a:t>
            </a:r>
            <a:r>
              <a:rPr lang="it-IT" sz="2400" dirty="0" err="1" smtClean="0"/>
              <a:t>field</a:t>
            </a:r>
            <a:r>
              <a:rPr lang="it-IT" sz="2400" dirty="0" smtClean="0"/>
              <a:t> of Language Learning.</a:t>
            </a:r>
          </a:p>
          <a:p>
            <a:pPr marL="630936" lvl="1" indent="-274320" algn="just">
              <a:buClr>
                <a:schemeClr val="tx1"/>
              </a:buClr>
              <a:defRPr/>
            </a:pPr>
            <a:endParaRPr lang="it-IT" sz="2400" dirty="0"/>
          </a:p>
          <a:p>
            <a:pPr marL="630936" lvl="1" indent="-274320" algn="just">
              <a:buClr>
                <a:schemeClr val="tx1"/>
              </a:buClr>
              <a:defRPr/>
            </a:pPr>
            <a:r>
              <a:rPr lang="it-IT" sz="2400" dirty="0" smtClean="0"/>
              <a:t>	Focus on:</a:t>
            </a:r>
          </a:p>
          <a:p>
            <a:pPr lvl="0"/>
            <a:r>
              <a:rPr lang="it-IT" sz="2400" dirty="0"/>
              <a:t>	</a:t>
            </a:r>
            <a:r>
              <a:rPr lang="it-IT" sz="2400" dirty="0" smtClean="0"/>
              <a:t>-</a:t>
            </a:r>
            <a:r>
              <a:rPr lang="en-US" dirty="0" smtClean="0"/>
              <a:t>The </a:t>
            </a:r>
            <a:r>
              <a:rPr lang="en-US" dirty="0"/>
              <a:t>enhancement of </a:t>
            </a:r>
            <a:r>
              <a:rPr lang="en-US" b="1" dirty="0"/>
              <a:t>quality</a:t>
            </a:r>
            <a:r>
              <a:rPr lang="en-US" dirty="0"/>
              <a:t> of language learning.</a:t>
            </a:r>
          </a:p>
          <a:p>
            <a:pPr lvl="0"/>
            <a:r>
              <a:rPr lang="it-IT" dirty="0"/>
              <a:t>	</a:t>
            </a:r>
            <a:r>
              <a:rPr lang="it-IT" dirty="0" smtClean="0"/>
              <a:t>- </a:t>
            </a:r>
            <a:r>
              <a:rPr lang="en-US" dirty="0" smtClean="0"/>
              <a:t>New </a:t>
            </a:r>
            <a:r>
              <a:rPr lang="en-US" dirty="0"/>
              <a:t>approaches to language teaching and learning, </a:t>
            </a:r>
            <a:r>
              <a:rPr lang="en-US" b="1" dirty="0"/>
              <a:t>TELL</a:t>
            </a:r>
            <a:endParaRPr lang="it-IT" b="1" dirty="0"/>
          </a:p>
          <a:p>
            <a:r>
              <a:rPr lang="en-US" dirty="0"/>
              <a:t>	</a:t>
            </a:r>
            <a:r>
              <a:rPr lang="en-US" dirty="0" smtClean="0"/>
              <a:t>- Language </a:t>
            </a:r>
            <a:r>
              <a:rPr lang="en-US" dirty="0"/>
              <a:t>learning for specific purposes, </a:t>
            </a:r>
            <a:r>
              <a:rPr lang="en-US" b="1" dirty="0"/>
              <a:t>VOLL</a:t>
            </a:r>
          </a:p>
          <a:p>
            <a:r>
              <a:rPr lang="en-US" dirty="0"/>
              <a:t>	</a:t>
            </a:r>
            <a:r>
              <a:rPr lang="en-US" dirty="0" smtClean="0"/>
              <a:t>- Promotion </a:t>
            </a:r>
            <a:r>
              <a:rPr lang="en-US" dirty="0"/>
              <a:t>of </a:t>
            </a:r>
            <a:r>
              <a:rPr lang="en-US" b="1" dirty="0"/>
              <a:t>mobility</a:t>
            </a:r>
            <a:endParaRPr lang="it-IT" b="1" dirty="0"/>
          </a:p>
          <a:p>
            <a:r>
              <a:rPr lang="it-IT" dirty="0"/>
              <a:t>	</a:t>
            </a:r>
            <a:r>
              <a:rPr lang="it-IT" dirty="0" smtClean="0"/>
              <a:t>- </a:t>
            </a:r>
            <a:r>
              <a:rPr lang="en-US" b="1" dirty="0" smtClean="0"/>
              <a:t>Teachers </a:t>
            </a:r>
            <a:r>
              <a:rPr lang="en-US" b="1" dirty="0"/>
              <a:t>training </a:t>
            </a:r>
            <a:endParaRPr lang="it-IT" b="1" dirty="0"/>
          </a:p>
          <a:p>
            <a:r>
              <a:rPr lang="it-IT" dirty="0"/>
              <a:t>	</a:t>
            </a:r>
            <a:r>
              <a:rPr lang="it-IT" dirty="0" smtClean="0"/>
              <a:t>- </a:t>
            </a:r>
            <a:r>
              <a:rPr lang="en-US" dirty="0" smtClean="0"/>
              <a:t>Promotion </a:t>
            </a:r>
            <a:r>
              <a:rPr lang="en-US" dirty="0"/>
              <a:t>of </a:t>
            </a:r>
            <a:r>
              <a:rPr lang="en-US" b="1" dirty="0"/>
              <a:t>multilingualism </a:t>
            </a:r>
            <a:endParaRPr lang="it-IT" b="1" dirty="0"/>
          </a:p>
          <a:p>
            <a:r>
              <a:rPr lang="it-IT" dirty="0"/>
              <a:t>	</a:t>
            </a:r>
            <a:r>
              <a:rPr lang="it-IT" dirty="0" smtClean="0"/>
              <a:t>- </a:t>
            </a:r>
            <a:r>
              <a:rPr lang="en-US" dirty="0" smtClean="0"/>
              <a:t>Promotion  </a:t>
            </a:r>
            <a:r>
              <a:rPr lang="en-US" dirty="0"/>
              <a:t>of </a:t>
            </a:r>
            <a:r>
              <a:rPr lang="en-US" b="1" dirty="0"/>
              <a:t>less widely spoken </a:t>
            </a:r>
            <a:r>
              <a:rPr lang="en-US" dirty="0"/>
              <a:t>languages </a:t>
            </a:r>
            <a:endParaRPr lang="it-IT" dirty="0"/>
          </a:p>
          <a:p>
            <a:endParaRPr lang="it-IT" dirty="0"/>
          </a:p>
          <a:p>
            <a:pPr marL="630936" lvl="1" indent="-274320" algn="just">
              <a:buClr>
                <a:schemeClr val="tx1"/>
              </a:buClr>
              <a:defRPr/>
            </a:pPr>
            <a:endParaRPr lang="it-IT" sz="2400" dirty="0" smtClean="0"/>
          </a:p>
          <a:p>
            <a:pPr marL="630936" lvl="1" indent="-274320" algn="just">
              <a:buClr>
                <a:schemeClr val="tx1"/>
              </a:buClr>
              <a:defRPr/>
            </a:pPr>
            <a:endParaRPr lang="it-IT" sz="2400" dirty="0"/>
          </a:p>
          <a:p>
            <a:pPr marL="630936" lvl="1" indent="-274320" algn="just">
              <a:buClr>
                <a:schemeClr val="tx1"/>
              </a:buClr>
              <a:defRPr/>
            </a:pPr>
            <a:r>
              <a:rPr lang="it-IT" sz="2400" dirty="0" smtClean="0"/>
              <a:t>	</a:t>
            </a:r>
            <a:endParaRPr lang="it-IT" sz="2400" dirty="0" smtClean="0">
              <a:solidFill>
                <a:srgbClr val="009A46"/>
              </a:solidFill>
              <a:ea typeface="SimSun" pitchFamily="2" charset="-122"/>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Database of </a:t>
            </a:r>
            <a:r>
              <a:rPr lang="it-IT" sz="3200" dirty="0" err="1" smtClean="0"/>
              <a:t>Awarded</a:t>
            </a:r>
            <a:r>
              <a:rPr lang="it-IT" sz="3200" dirty="0" smtClean="0"/>
              <a:t> </a:t>
            </a:r>
            <a:r>
              <a:rPr lang="it-IT" sz="3200" dirty="0" err="1" smtClean="0"/>
              <a:t>Projects</a:t>
            </a:r>
            <a:endParaRPr lang="it-IT" sz="3200" dirty="0"/>
          </a:p>
        </p:txBody>
      </p:sp>
      <p:sp>
        <p:nvSpPr>
          <p:cNvPr id="3" name="Segnaposto contenuto 2"/>
          <p:cNvSpPr>
            <a:spLocks noGrp="1"/>
          </p:cNvSpPr>
          <p:nvPr>
            <p:ph idx="1"/>
          </p:nvPr>
        </p:nvSpPr>
        <p:spPr>
          <a:xfrm>
            <a:off x="683568" y="1772816"/>
            <a:ext cx="7272808" cy="1224136"/>
          </a:xfrm>
        </p:spPr>
        <p:txBody>
          <a:bodyPr/>
          <a:lstStyle/>
          <a:p>
            <a:pPr>
              <a:buNone/>
            </a:pPr>
            <a:endParaRPr lang="it-IT" sz="2000" dirty="0" smtClean="0"/>
          </a:p>
          <a:p>
            <a:endParaRPr lang="it-IT" sz="2000" dirty="0" smtClean="0"/>
          </a:p>
          <a:p>
            <a:endParaRPr lang="it-I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84784"/>
            <a:ext cx="7169423" cy="483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213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30">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33">
  <a:themeElements>
    <a:clrScheme name="ms01_1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ms01_1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Tema30</Template>
  <TotalTime>2290</TotalTime>
  <Words>988</Words>
  <Application>Microsoft Office PowerPoint</Application>
  <PresentationFormat>Presentazione su schermo (4:3)</PresentationFormat>
  <Paragraphs>306</Paragraphs>
  <Slides>28</Slides>
  <Notes>28</Notes>
  <HiddenSlides>0</HiddenSlides>
  <MMClips>0</MMClips>
  <ScaleCrop>false</ScaleCrop>
  <HeadingPairs>
    <vt:vector size="4" baseType="variant">
      <vt:variant>
        <vt:lpstr>Tema</vt:lpstr>
      </vt:variant>
      <vt:variant>
        <vt:i4>2</vt:i4>
      </vt:variant>
      <vt:variant>
        <vt:lpstr>Titoli diapositive</vt:lpstr>
      </vt:variant>
      <vt:variant>
        <vt:i4>28</vt:i4>
      </vt:variant>
    </vt:vector>
  </HeadingPairs>
  <TitlesOfParts>
    <vt:vector size="30" baseType="lpstr">
      <vt:lpstr>Tema30</vt:lpstr>
      <vt:lpstr>Tema33</vt:lpstr>
      <vt:lpstr>NELLIP</vt:lpstr>
      <vt:lpstr>The Funding Programme</vt:lpstr>
      <vt:lpstr>The Context: The European Language Label</vt:lpstr>
      <vt:lpstr>The Context: The European Language Label</vt:lpstr>
      <vt:lpstr>Objectives</vt:lpstr>
      <vt:lpstr>Results Achieved</vt:lpstr>
      <vt:lpstr>Results</vt:lpstr>
      <vt:lpstr>Database of Awarded Projects</vt:lpstr>
      <vt:lpstr>Database of Awarded Projects</vt:lpstr>
      <vt:lpstr>Database of Case Studies</vt:lpstr>
      <vt:lpstr>Database of Case Studies</vt:lpstr>
      <vt:lpstr>Recommendation for Quality  by  awarded project promoters</vt:lpstr>
      <vt:lpstr>Identification of Best Practice</vt:lpstr>
      <vt:lpstr>Identification of Best Practice</vt:lpstr>
      <vt:lpstr>Examples of Best Practices 1/2</vt:lpstr>
      <vt:lpstr>Examples of Best Practices 2/2</vt:lpstr>
      <vt:lpstr>Transnational Report on the ELL</vt:lpstr>
      <vt:lpstr>Guidelines on Quality</vt:lpstr>
      <vt:lpstr>NELLIP Contractual Partnership</vt:lpstr>
      <vt:lpstr>The Network, members</vt:lpstr>
      <vt:lpstr>The Network, Benefits</vt:lpstr>
      <vt:lpstr>The Network on Facebook</vt:lpstr>
      <vt:lpstr>Future Activities: Workshops</vt:lpstr>
      <vt:lpstr>  The European Funding Programme</vt:lpstr>
      <vt:lpstr>LLP, KA2, Languages </vt:lpstr>
      <vt:lpstr>The Future: Erasmus Plus</vt:lpstr>
      <vt:lpstr>Partnership with Pixel</vt:lpstr>
      <vt:lpstr>Thank you for the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Elisabetta</dc:creator>
  <cp:lastModifiedBy>Elisabetta</cp:lastModifiedBy>
  <cp:revision>83</cp:revision>
  <cp:lastPrinted>2013-10-01T13:59:53Z</cp:lastPrinted>
  <dcterms:created xsi:type="dcterms:W3CDTF">2012-11-06T16:09:19Z</dcterms:created>
  <dcterms:modified xsi:type="dcterms:W3CDTF">2013-10-01T14:33:13Z</dcterms:modified>
</cp:coreProperties>
</file>